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93" r:id="rId2"/>
    <p:sldId id="394" r:id="rId3"/>
    <p:sldId id="395" r:id="rId4"/>
    <p:sldId id="396" r:id="rId5"/>
    <p:sldId id="397" r:id="rId6"/>
    <p:sldId id="388" r:id="rId7"/>
    <p:sldId id="391" r:id="rId8"/>
    <p:sldId id="389" r:id="rId9"/>
    <p:sldId id="390" r:id="rId10"/>
    <p:sldId id="392" r:id="rId11"/>
    <p:sldId id="39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1B4A"/>
    <a:srgbClr val="42AFB6"/>
    <a:srgbClr val="C2C923"/>
    <a:srgbClr val="074D67"/>
    <a:srgbClr val="282F39"/>
    <a:srgbClr val="FCB414"/>
    <a:srgbClr val="007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2" autoAdjust="0"/>
    <p:restoredTop sz="94669" autoAdjust="0"/>
  </p:normalViewPr>
  <p:slideViewPr>
    <p:cSldViewPr snapToGrid="0">
      <p:cViewPr>
        <p:scale>
          <a:sx n="75" d="100"/>
          <a:sy n="75" d="100"/>
        </p:scale>
        <p:origin x="-1974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4B7B2-1927-462D-A803-8C2B1840BA37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6206D-3AF3-4629-9811-0E4C35013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41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F702A7D-9A1F-4CAE-AE58-D3DE04514342}"/>
              </a:ext>
            </a:extLst>
          </p:cNvPr>
          <p:cNvSpPr/>
          <p:nvPr/>
        </p:nvSpPr>
        <p:spPr>
          <a:xfrm>
            <a:off x="4193091" y="4835639"/>
            <a:ext cx="7490882" cy="836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15">
            <a:extLst>
              <a:ext uri="{FF2B5EF4-FFF2-40B4-BE49-F238E27FC236}">
                <a16:creationId xmlns="" xmlns:a16="http://schemas.microsoft.com/office/drawing/2014/main" id="{219CE6CD-7AD3-4F42-81EA-766BFA84FF85}"/>
              </a:ext>
            </a:extLst>
          </p:cNvPr>
          <p:cNvSpPr>
            <a:spLocks noEditPoints="1"/>
          </p:cNvSpPr>
          <p:nvPr/>
        </p:nvSpPr>
        <p:spPr bwMode="auto">
          <a:xfrm rot="16200000">
            <a:off x="4274777" y="727049"/>
            <a:ext cx="3900818" cy="4000687"/>
          </a:xfrm>
          <a:custGeom>
            <a:avLst/>
            <a:gdLst>
              <a:gd name="T0" fmla="*/ 54 w 663"/>
              <a:gd name="T1" fmla="*/ 111 h 679"/>
              <a:gd name="T2" fmla="*/ 93 w 663"/>
              <a:gd name="T3" fmla="*/ 193 h 679"/>
              <a:gd name="T4" fmla="*/ 102 w 663"/>
              <a:gd name="T5" fmla="*/ 211 h 679"/>
              <a:gd name="T6" fmla="*/ 514 w 663"/>
              <a:gd name="T7" fmla="*/ 623 h 679"/>
              <a:gd name="T8" fmla="*/ 592 w 663"/>
              <a:gd name="T9" fmla="*/ 649 h 679"/>
              <a:gd name="T10" fmla="*/ 644 w 663"/>
              <a:gd name="T11" fmla="*/ 597 h 679"/>
              <a:gd name="T12" fmla="*/ 645 w 663"/>
              <a:gd name="T13" fmla="*/ 535 h 679"/>
              <a:gd name="T14" fmla="*/ 217 w 663"/>
              <a:gd name="T15" fmla="*/ 107 h 679"/>
              <a:gd name="T16" fmla="*/ 207 w 663"/>
              <a:gd name="T17" fmla="*/ 99 h 679"/>
              <a:gd name="T18" fmla="*/ 188 w 663"/>
              <a:gd name="T19" fmla="*/ 89 h 679"/>
              <a:gd name="T20" fmla="*/ 124 w 663"/>
              <a:gd name="T21" fmla="*/ 59 h 679"/>
              <a:gd name="T22" fmla="*/ 61 w 663"/>
              <a:gd name="T23" fmla="*/ 29 h 679"/>
              <a:gd name="T24" fmla="*/ 4 w 663"/>
              <a:gd name="T25" fmla="*/ 1 h 679"/>
              <a:gd name="T26" fmla="*/ 0 w 663"/>
              <a:gd name="T27" fmla="*/ 0 h 679"/>
              <a:gd name="T28" fmla="*/ 33 w 663"/>
              <a:gd name="T29" fmla="*/ 68 h 679"/>
              <a:gd name="T30" fmla="*/ 54 w 663"/>
              <a:gd name="T31" fmla="*/ 111 h 679"/>
              <a:gd name="T32" fmla="*/ 579 w 663"/>
              <a:gd name="T33" fmla="*/ 499 h 679"/>
              <a:gd name="T34" fmla="*/ 629 w 663"/>
              <a:gd name="T35" fmla="*/ 550 h 679"/>
              <a:gd name="T36" fmla="*/ 630 w 663"/>
              <a:gd name="T37" fmla="*/ 582 h 679"/>
              <a:gd name="T38" fmla="*/ 582 w 663"/>
              <a:gd name="T39" fmla="*/ 629 h 679"/>
              <a:gd name="T40" fmla="*/ 552 w 663"/>
              <a:gd name="T41" fmla="*/ 630 h 679"/>
              <a:gd name="T42" fmla="*/ 487 w 663"/>
              <a:gd name="T43" fmla="*/ 565 h 679"/>
              <a:gd name="T44" fmla="*/ 485 w 663"/>
              <a:gd name="T45" fmla="*/ 563 h 679"/>
              <a:gd name="T46" fmla="*/ 563 w 663"/>
              <a:gd name="T47" fmla="*/ 484 h 679"/>
              <a:gd name="T48" fmla="*/ 579 w 663"/>
              <a:gd name="T49" fmla="*/ 499 h 679"/>
              <a:gd name="T50" fmla="*/ 189 w 663"/>
              <a:gd name="T51" fmla="*/ 140 h 679"/>
              <a:gd name="T52" fmla="*/ 202 w 663"/>
              <a:gd name="T53" fmla="*/ 141 h 679"/>
              <a:gd name="T54" fmla="*/ 295 w 663"/>
              <a:gd name="T55" fmla="*/ 234 h 679"/>
              <a:gd name="T56" fmla="*/ 531 w 663"/>
              <a:gd name="T57" fmla="*/ 471 h 679"/>
              <a:gd name="T58" fmla="*/ 530 w 663"/>
              <a:gd name="T59" fmla="*/ 482 h 679"/>
              <a:gd name="T60" fmla="*/ 519 w 663"/>
              <a:gd name="T61" fmla="*/ 482 h 679"/>
              <a:gd name="T62" fmla="*/ 475 w 663"/>
              <a:gd name="T63" fmla="*/ 438 h 679"/>
              <a:gd name="T64" fmla="*/ 350 w 663"/>
              <a:gd name="T65" fmla="*/ 312 h 679"/>
              <a:gd name="T66" fmla="*/ 201 w 663"/>
              <a:gd name="T67" fmla="*/ 164 h 679"/>
              <a:gd name="T68" fmla="*/ 190 w 663"/>
              <a:gd name="T69" fmla="*/ 153 h 679"/>
              <a:gd name="T70" fmla="*/ 189 w 663"/>
              <a:gd name="T71" fmla="*/ 140 h 679"/>
              <a:gd name="T72" fmla="*/ 208 w 663"/>
              <a:gd name="T73" fmla="*/ 244 h 679"/>
              <a:gd name="T74" fmla="*/ 348 w 663"/>
              <a:gd name="T75" fmla="*/ 383 h 679"/>
              <a:gd name="T76" fmla="*/ 481 w 663"/>
              <a:gd name="T77" fmla="*/ 517 h 679"/>
              <a:gd name="T78" fmla="*/ 481 w 663"/>
              <a:gd name="T79" fmla="*/ 531 h 679"/>
              <a:gd name="T80" fmla="*/ 469 w 663"/>
              <a:gd name="T81" fmla="*/ 528 h 679"/>
              <a:gd name="T82" fmla="*/ 409 w 663"/>
              <a:gd name="T83" fmla="*/ 468 h 679"/>
              <a:gd name="T84" fmla="*/ 221 w 663"/>
              <a:gd name="T85" fmla="*/ 280 h 679"/>
              <a:gd name="T86" fmla="*/ 140 w 663"/>
              <a:gd name="T87" fmla="*/ 199 h 679"/>
              <a:gd name="T88" fmla="*/ 141 w 663"/>
              <a:gd name="T89" fmla="*/ 184 h 679"/>
              <a:gd name="T90" fmla="*/ 150 w 663"/>
              <a:gd name="T91" fmla="*/ 186 h 679"/>
              <a:gd name="T92" fmla="*/ 208 w 663"/>
              <a:gd name="T93" fmla="*/ 244 h 679"/>
              <a:gd name="T94" fmla="*/ 63 w 663"/>
              <a:gd name="T95" fmla="*/ 86 h 679"/>
              <a:gd name="T96" fmla="*/ 87 w 663"/>
              <a:gd name="T97" fmla="*/ 62 h 679"/>
              <a:gd name="T98" fmla="*/ 94 w 663"/>
              <a:gd name="T99" fmla="*/ 61 h 679"/>
              <a:gd name="T100" fmla="*/ 163 w 663"/>
              <a:gd name="T101" fmla="*/ 94 h 679"/>
              <a:gd name="T102" fmla="*/ 175 w 663"/>
              <a:gd name="T103" fmla="*/ 100 h 679"/>
              <a:gd name="T104" fmla="*/ 152 w 663"/>
              <a:gd name="T105" fmla="*/ 107 h 679"/>
              <a:gd name="T106" fmla="*/ 143 w 663"/>
              <a:gd name="T107" fmla="*/ 142 h 679"/>
              <a:gd name="T108" fmla="*/ 109 w 663"/>
              <a:gd name="T109" fmla="*/ 152 h 679"/>
              <a:gd name="T110" fmla="*/ 101 w 663"/>
              <a:gd name="T111" fmla="*/ 175 h 679"/>
              <a:gd name="T112" fmla="*/ 93 w 663"/>
              <a:gd name="T113" fmla="*/ 158 h 679"/>
              <a:gd name="T114" fmla="*/ 62 w 663"/>
              <a:gd name="T115" fmla="*/ 94 h 679"/>
              <a:gd name="T116" fmla="*/ 63 w 663"/>
              <a:gd name="T117" fmla="*/ 86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63" h="679">
                <a:moveTo>
                  <a:pt x="54" y="111"/>
                </a:moveTo>
                <a:cubicBezTo>
                  <a:pt x="67" y="138"/>
                  <a:pt x="80" y="166"/>
                  <a:pt x="93" y="193"/>
                </a:cubicBezTo>
                <a:cubicBezTo>
                  <a:pt x="96" y="199"/>
                  <a:pt x="98" y="206"/>
                  <a:pt x="102" y="211"/>
                </a:cubicBezTo>
                <a:cubicBezTo>
                  <a:pt x="130" y="239"/>
                  <a:pt x="457" y="564"/>
                  <a:pt x="514" y="623"/>
                </a:cubicBezTo>
                <a:cubicBezTo>
                  <a:pt x="531" y="640"/>
                  <a:pt x="558" y="679"/>
                  <a:pt x="592" y="649"/>
                </a:cubicBezTo>
                <a:cubicBezTo>
                  <a:pt x="593" y="649"/>
                  <a:pt x="639" y="602"/>
                  <a:pt x="644" y="597"/>
                </a:cubicBezTo>
                <a:cubicBezTo>
                  <a:pt x="663" y="581"/>
                  <a:pt x="662" y="552"/>
                  <a:pt x="645" y="535"/>
                </a:cubicBezTo>
                <a:cubicBezTo>
                  <a:pt x="590" y="480"/>
                  <a:pt x="250" y="140"/>
                  <a:pt x="217" y="107"/>
                </a:cubicBezTo>
                <a:cubicBezTo>
                  <a:pt x="214" y="104"/>
                  <a:pt x="211" y="101"/>
                  <a:pt x="207" y="99"/>
                </a:cubicBezTo>
                <a:cubicBezTo>
                  <a:pt x="201" y="95"/>
                  <a:pt x="194" y="93"/>
                  <a:pt x="188" y="89"/>
                </a:cubicBezTo>
                <a:cubicBezTo>
                  <a:pt x="166" y="79"/>
                  <a:pt x="145" y="69"/>
                  <a:pt x="124" y="59"/>
                </a:cubicBezTo>
                <a:cubicBezTo>
                  <a:pt x="103" y="49"/>
                  <a:pt x="82" y="39"/>
                  <a:pt x="61" y="29"/>
                </a:cubicBezTo>
                <a:cubicBezTo>
                  <a:pt x="42" y="20"/>
                  <a:pt x="23" y="10"/>
                  <a:pt x="4" y="1"/>
                </a:cubicBezTo>
                <a:cubicBezTo>
                  <a:pt x="3" y="1"/>
                  <a:pt x="2" y="1"/>
                  <a:pt x="0" y="0"/>
                </a:cubicBezTo>
                <a:cubicBezTo>
                  <a:pt x="11" y="23"/>
                  <a:pt x="22" y="46"/>
                  <a:pt x="33" y="68"/>
                </a:cubicBezTo>
                <a:cubicBezTo>
                  <a:pt x="40" y="82"/>
                  <a:pt x="47" y="96"/>
                  <a:pt x="54" y="111"/>
                </a:cubicBezTo>
                <a:close/>
                <a:moveTo>
                  <a:pt x="579" y="499"/>
                </a:moveTo>
                <a:cubicBezTo>
                  <a:pt x="596" y="516"/>
                  <a:pt x="613" y="533"/>
                  <a:pt x="629" y="550"/>
                </a:cubicBezTo>
                <a:cubicBezTo>
                  <a:pt x="640" y="560"/>
                  <a:pt x="640" y="572"/>
                  <a:pt x="630" y="582"/>
                </a:cubicBezTo>
                <a:cubicBezTo>
                  <a:pt x="614" y="598"/>
                  <a:pt x="598" y="614"/>
                  <a:pt x="582" y="629"/>
                </a:cubicBezTo>
                <a:cubicBezTo>
                  <a:pt x="573" y="639"/>
                  <a:pt x="561" y="639"/>
                  <a:pt x="552" y="630"/>
                </a:cubicBezTo>
                <a:cubicBezTo>
                  <a:pt x="530" y="608"/>
                  <a:pt x="508" y="586"/>
                  <a:pt x="487" y="565"/>
                </a:cubicBezTo>
                <a:cubicBezTo>
                  <a:pt x="486" y="564"/>
                  <a:pt x="485" y="563"/>
                  <a:pt x="485" y="563"/>
                </a:cubicBezTo>
                <a:cubicBezTo>
                  <a:pt x="511" y="537"/>
                  <a:pt x="537" y="511"/>
                  <a:pt x="563" y="484"/>
                </a:cubicBezTo>
                <a:cubicBezTo>
                  <a:pt x="568" y="489"/>
                  <a:pt x="574" y="494"/>
                  <a:pt x="579" y="499"/>
                </a:cubicBezTo>
                <a:close/>
                <a:moveTo>
                  <a:pt x="189" y="140"/>
                </a:moveTo>
                <a:cubicBezTo>
                  <a:pt x="192" y="137"/>
                  <a:pt x="198" y="137"/>
                  <a:pt x="202" y="141"/>
                </a:cubicBezTo>
                <a:cubicBezTo>
                  <a:pt x="233" y="172"/>
                  <a:pt x="264" y="203"/>
                  <a:pt x="295" y="234"/>
                </a:cubicBezTo>
                <a:cubicBezTo>
                  <a:pt x="365" y="304"/>
                  <a:pt x="528" y="466"/>
                  <a:pt x="531" y="471"/>
                </a:cubicBezTo>
                <a:cubicBezTo>
                  <a:pt x="534" y="475"/>
                  <a:pt x="533" y="479"/>
                  <a:pt x="530" y="482"/>
                </a:cubicBezTo>
                <a:cubicBezTo>
                  <a:pt x="527" y="485"/>
                  <a:pt x="522" y="485"/>
                  <a:pt x="519" y="482"/>
                </a:cubicBezTo>
                <a:cubicBezTo>
                  <a:pt x="475" y="438"/>
                  <a:pt x="475" y="438"/>
                  <a:pt x="475" y="438"/>
                </a:cubicBezTo>
                <a:cubicBezTo>
                  <a:pt x="350" y="312"/>
                  <a:pt x="350" y="312"/>
                  <a:pt x="350" y="312"/>
                </a:cubicBezTo>
                <a:cubicBezTo>
                  <a:pt x="201" y="164"/>
                  <a:pt x="201" y="164"/>
                  <a:pt x="201" y="164"/>
                </a:cubicBezTo>
                <a:cubicBezTo>
                  <a:pt x="201" y="164"/>
                  <a:pt x="194" y="157"/>
                  <a:pt x="190" y="153"/>
                </a:cubicBezTo>
                <a:cubicBezTo>
                  <a:pt x="186" y="148"/>
                  <a:pt x="185" y="144"/>
                  <a:pt x="189" y="140"/>
                </a:cubicBezTo>
                <a:close/>
                <a:moveTo>
                  <a:pt x="208" y="244"/>
                </a:moveTo>
                <a:cubicBezTo>
                  <a:pt x="255" y="290"/>
                  <a:pt x="301" y="337"/>
                  <a:pt x="348" y="383"/>
                </a:cubicBezTo>
                <a:cubicBezTo>
                  <a:pt x="383" y="418"/>
                  <a:pt x="476" y="511"/>
                  <a:pt x="481" y="517"/>
                </a:cubicBezTo>
                <a:cubicBezTo>
                  <a:pt x="486" y="522"/>
                  <a:pt x="486" y="527"/>
                  <a:pt x="481" y="531"/>
                </a:cubicBezTo>
                <a:cubicBezTo>
                  <a:pt x="477" y="533"/>
                  <a:pt x="473" y="532"/>
                  <a:pt x="469" y="528"/>
                </a:cubicBezTo>
                <a:cubicBezTo>
                  <a:pt x="449" y="508"/>
                  <a:pt x="429" y="488"/>
                  <a:pt x="409" y="468"/>
                </a:cubicBezTo>
                <a:cubicBezTo>
                  <a:pt x="346" y="405"/>
                  <a:pt x="284" y="343"/>
                  <a:pt x="221" y="280"/>
                </a:cubicBezTo>
                <a:cubicBezTo>
                  <a:pt x="194" y="253"/>
                  <a:pt x="167" y="226"/>
                  <a:pt x="140" y="199"/>
                </a:cubicBezTo>
                <a:cubicBezTo>
                  <a:pt x="134" y="193"/>
                  <a:pt x="134" y="186"/>
                  <a:pt x="141" y="184"/>
                </a:cubicBezTo>
                <a:cubicBezTo>
                  <a:pt x="145" y="182"/>
                  <a:pt x="148" y="184"/>
                  <a:pt x="150" y="186"/>
                </a:cubicBezTo>
                <a:cubicBezTo>
                  <a:pt x="170" y="205"/>
                  <a:pt x="189" y="224"/>
                  <a:pt x="208" y="244"/>
                </a:cubicBezTo>
                <a:close/>
                <a:moveTo>
                  <a:pt x="63" y="86"/>
                </a:moveTo>
                <a:cubicBezTo>
                  <a:pt x="72" y="79"/>
                  <a:pt x="79" y="70"/>
                  <a:pt x="87" y="62"/>
                </a:cubicBezTo>
                <a:cubicBezTo>
                  <a:pt x="89" y="60"/>
                  <a:pt x="91" y="60"/>
                  <a:pt x="94" y="61"/>
                </a:cubicBezTo>
                <a:cubicBezTo>
                  <a:pt x="117" y="72"/>
                  <a:pt x="140" y="83"/>
                  <a:pt x="163" y="94"/>
                </a:cubicBezTo>
                <a:cubicBezTo>
                  <a:pt x="167" y="96"/>
                  <a:pt x="171" y="98"/>
                  <a:pt x="175" y="100"/>
                </a:cubicBezTo>
                <a:cubicBezTo>
                  <a:pt x="172" y="105"/>
                  <a:pt x="172" y="105"/>
                  <a:pt x="152" y="107"/>
                </a:cubicBezTo>
                <a:cubicBezTo>
                  <a:pt x="155" y="120"/>
                  <a:pt x="153" y="132"/>
                  <a:pt x="143" y="142"/>
                </a:cubicBezTo>
                <a:cubicBezTo>
                  <a:pt x="134" y="151"/>
                  <a:pt x="122" y="154"/>
                  <a:pt x="109" y="152"/>
                </a:cubicBezTo>
                <a:cubicBezTo>
                  <a:pt x="107" y="159"/>
                  <a:pt x="109" y="168"/>
                  <a:pt x="101" y="175"/>
                </a:cubicBezTo>
                <a:cubicBezTo>
                  <a:pt x="98" y="169"/>
                  <a:pt x="96" y="164"/>
                  <a:pt x="93" y="158"/>
                </a:cubicBezTo>
                <a:cubicBezTo>
                  <a:pt x="83" y="137"/>
                  <a:pt x="72" y="116"/>
                  <a:pt x="62" y="94"/>
                </a:cubicBezTo>
                <a:cubicBezTo>
                  <a:pt x="61" y="91"/>
                  <a:pt x="60" y="89"/>
                  <a:pt x="63" y="8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="" xmlns:a16="http://schemas.microsoft.com/office/drawing/2014/main" id="{B7C2BDFE-4201-49D1-85EA-F8AFDB7DDF1C}"/>
              </a:ext>
            </a:extLst>
          </p:cNvPr>
          <p:cNvSpPr/>
          <p:nvPr/>
        </p:nvSpPr>
        <p:spPr>
          <a:xfrm rot="13506354">
            <a:off x="4206197" y="4392193"/>
            <a:ext cx="244588" cy="360809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756B85C-38E1-4E1B-A905-8DE2AFA39E03}"/>
              </a:ext>
            </a:extLst>
          </p:cNvPr>
          <p:cNvSpPr txBox="1"/>
          <p:nvPr/>
        </p:nvSpPr>
        <p:spPr>
          <a:xfrm>
            <a:off x="5971069" y="3787115"/>
            <a:ext cx="53424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dirty="0" smtClean="0">
                <a:solidFill>
                  <a:schemeClr val="accent4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ГЧП В ОБРАЗОВАНИИ: </a:t>
            </a:r>
          </a:p>
          <a:p>
            <a:pPr lvl="0" algn="ctr">
              <a:defRPr/>
            </a:pPr>
            <a:r>
              <a:rPr lang="ru-RU" sz="3200" b="1" dirty="0" smtClean="0">
                <a:solidFill>
                  <a:schemeClr val="accent4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ОПЫТ И ПЕРСПЕКТИВЫ</a:t>
            </a:r>
            <a:endParaRPr lang="en-GB" sz="3200" b="1" dirty="0">
              <a:solidFill>
                <a:schemeClr val="accent4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756B85C-38E1-4E1B-A905-8DE2AFA39E03}"/>
              </a:ext>
            </a:extLst>
          </p:cNvPr>
          <p:cNvSpPr txBox="1"/>
          <p:nvPr/>
        </p:nvSpPr>
        <p:spPr>
          <a:xfrm>
            <a:off x="5632403" y="5150244"/>
            <a:ext cx="5342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Презентационный слайд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Ибраимов А.И. – президент </a:t>
            </a:r>
            <a:b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АО «Финансовый центр»</a:t>
            </a:r>
            <a:endParaRPr lang="en-GB" sz="2000" b="1" dirty="0">
              <a:solidFill>
                <a:schemeClr val="bg1">
                  <a:lumMod val="50000"/>
                </a:schemeClr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14"/>
          <a:stretch/>
        </p:blipFill>
        <p:spPr>
          <a:xfrm>
            <a:off x="-1276351" y="1"/>
            <a:ext cx="492548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2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B298976-C14E-424B-9ADF-CD11AEB0A21D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50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КОНАКТЫ ОПЕРАТОРА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2B298976-C14E-424B-9ADF-CD11AEB0A21D}"/>
              </a:ext>
            </a:extLst>
          </p:cNvPr>
          <p:cNvSpPr txBox="1"/>
          <p:nvPr/>
        </p:nvSpPr>
        <p:spPr>
          <a:xfrm>
            <a:off x="2500313" y="1632625"/>
            <a:ext cx="48294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0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www.invest.fincenter.kz</a:t>
            </a:r>
            <a:endParaRPr lang="en-US" sz="30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2B298976-C14E-424B-9ADF-CD11AEB0A21D}"/>
              </a:ext>
            </a:extLst>
          </p:cNvPr>
          <p:cNvSpPr txBox="1"/>
          <p:nvPr/>
        </p:nvSpPr>
        <p:spPr>
          <a:xfrm>
            <a:off x="2500313" y="3196853"/>
            <a:ext cx="47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0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8 800 080 28 28</a:t>
            </a:r>
            <a:endParaRPr lang="en-US" sz="30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1" name="Freeform 6"/>
          <p:cNvSpPr>
            <a:spLocks noEditPoints="1"/>
          </p:cNvSpPr>
          <p:nvPr/>
        </p:nvSpPr>
        <p:spPr bwMode="auto">
          <a:xfrm>
            <a:off x="932274" y="1516773"/>
            <a:ext cx="915991" cy="923397"/>
          </a:xfrm>
          <a:custGeom>
            <a:avLst/>
            <a:gdLst>
              <a:gd name="T0" fmla="*/ 407 w 763"/>
              <a:gd name="T1" fmla="*/ 1 h 763"/>
              <a:gd name="T2" fmla="*/ 356 w 763"/>
              <a:gd name="T3" fmla="*/ 1 h 763"/>
              <a:gd name="T4" fmla="*/ 0 w 763"/>
              <a:gd name="T5" fmla="*/ 382 h 763"/>
              <a:gd name="T6" fmla="*/ 356 w 763"/>
              <a:gd name="T7" fmla="*/ 762 h 763"/>
              <a:gd name="T8" fmla="*/ 407 w 763"/>
              <a:gd name="T9" fmla="*/ 762 h 763"/>
              <a:gd name="T10" fmla="*/ 763 w 763"/>
              <a:gd name="T11" fmla="*/ 382 h 763"/>
              <a:gd name="T12" fmla="*/ 240 w 763"/>
              <a:gd name="T13" fmla="*/ 86 h 763"/>
              <a:gd name="T14" fmla="*/ 105 w 763"/>
              <a:gd name="T15" fmla="*/ 205 h 763"/>
              <a:gd name="T16" fmla="*/ 79 w 763"/>
              <a:gd name="T17" fmla="*/ 255 h 763"/>
              <a:gd name="T18" fmla="*/ 155 w 763"/>
              <a:gd name="T19" fmla="*/ 356 h 763"/>
              <a:gd name="T20" fmla="*/ 79 w 763"/>
              <a:gd name="T21" fmla="*/ 255 h 763"/>
              <a:gd name="T22" fmla="*/ 155 w 763"/>
              <a:gd name="T23" fmla="*/ 406 h 763"/>
              <a:gd name="T24" fmla="*/ 79 w 763"/>
              <a:gd name="T25" fmla="*/ 507 h 763"/>
              <a:gd name="T26" fmla="*/ 105 w 763"/>
              <a:gd name="T27" fmla="*/ 557 h 763"/>
              <a:gd name="T28" fmla="*/ 240 w 763"/>
              <a:gd name="T29" fmla="*/ 676 h 763"/>
              <a:gd name="T30" fmla="*/ 356 w 763"/>
              <a:gd name="T31" fmla="*/ 705 h 763"/>
              <a:gd name="T32" fmla="*/ 356 w 763"/>
              <a:gd name="T33" fmla="*/ 557 h 763"/>
              <a:gd name="T34" fmla="*/ 356 w 763"/>
              <a:gd name="T35" fmla="*/ 507 h 763"/>
              <a:gd name="T36" fmla="*/ 205 w 763"/>
              <a:gd name="T37" fmla="*/ 406 h 763"/>
              <a:gd name="T38" fmla="*/ 356 w 763"/>
              <a:gd name="T39" fmla="*/ 507 h 763"/>
              <a:gd name="T40" fmla="*/ 205 w 763"/>
              <a:gd name="T41" fmla="*/ 356 h 763"/>
              <a:gd name="T42" fmla="*/ 356 w 763"/>
              <a:gd name="T43" fmla="*/ 255 h 763"/>
              <a:gd name="T44" fmla="*/ 356 w 763"/>
              <a:gd name="T45" fmla="*/ 205 h 763"/>
              <a:gd name="T46" fmla="*/ 356 w 763"/>
              <a:gd name="T47" fmla="*/ 57 h 763"/>
              <a:gd name="T48" fmla="*/ 657 w 763"/>
              <a:gd name="T49" fmla="*/ 205 h 763"/>
              <a:gd name="T50" fmla="*/ 522 w 763"/>
              <a:gd name="T51" fmla="*/ 86 h 763"/>
              <a:gd name="T52" fmla="*/ 406 w 763"/>
              <a:gd name="T53" fmla="*/ 57 h 763"/>
              <a:gd name="T54" fmla="*/ 406 w 763"/>
              <a:gd name="T55" fmla="*/ 205 h 763"/>
              <a:gd name="T56" fmla="*/ 406 w 763"/>
              <a:gd name="T57" fmla="*/ 255 h 763"/>
              <a:gd name="T58" fmla="*/ 557 w 763"/>
              <a:gd name="T59" fmla="*/ 356 h 763"/>
              <a:gd name="T60" fmla="*/ 406 w 763"/>
              <a:gd name="T61" fmla="*/ 255 h 763"/>
              <a:gd name="T62" fmla="*/ 557 w 763"/>
              <a:gd name="T63" fmla="*/ 406 h 763"/>
              <a:gd name="T64" fmla="*/ 406 w 763"/>
              <a:gd name="T65" fmla="*/ 507 h 763"/>
              <a:gd name="T66" fmla="*/ 406 w 763"/>
              <a:gd name="T67" fmla="*/ 705 h 763"/>
              <a:gd name="T68" fmla="*/ 530 w 763"/>
              <a:gd name="T69" fmla="*/ 557 h 763"/>
              <a:gd name="T70" fmla="*/ 522 w 763"/>
              <a:gd name="T71" fmla="*/ 676 h 763"/>
              <a:gd name="T72" fmla="*/ 657 w 763"/>
              <a:gd name="T73" fmla="*/ 557 h 763"/>
              <a:gd name="T74" fmla="*/ 683 w 763"/>
              <a:gd name="T75" fmla="*/ 507 h 763"/>
              <a:gd name="T76" fmla="*/ 607 w 763"/>
              <a:gd name="T77" fmla="*/ 406 h 763"/>
              <a:gd name="T78" fmla="*/ 683 w 763"/>
              <a:gd name="T79" fmla="*/ 507 h 763"/>
              <a:gd name="T80" fmla="*/ 595 w 763"/>
              <a:gd name="T81" fmla="*/ 255 h 763"/>
              <a:gd name="T82" fmla="*/ 707 w 763"/>
              <a:gd name="T83" fmla="*/ 356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63" h="763">
                <a:moveTo>
                  <a:pt x="762" y="356"/>
                </a:moveTo>
                <a:cubicBezTo>
                  <a:pt x="750" y="166"/>
                  <a:pt x="598" y="13"/>
                  <a:pt x="407" y="1"/>
                </a:cubicBezTo>
                <a:cubicBezTo>
                  <a:pt x="382" y="0"/>
                  <a:pt x="382" y="0"/>
                  <a:pt x="382" y="0"/>
                </a:cubicBezTo>
                <a:cubicBezTo>
                  <a:pt x="356" y="1"/>
                  <a:pt x="356" y="1"/>
                  <a:pt x="356" y="1"/>
                </a:cubicBezTo>
                <a:cubicBezTo>
                  <a:pt x="166" y="13"/>
                  <a:pt x="13" y="166"/>
                  <a:pt x="1" y="356"/>
                </a:cubicBezTo>
                <a:cubicBezTo>
                  <a:pt x="0" y="382"/>
                  <a:pt x="0" y="382"/>
                  <a:pt x="0" y="382"/>
                </a:cubicBezTo>
                <a:cubicBezTo>
                  <a:pt x="1" y="407"/>
                  <a:pt x="1" y="407"/>
                  <a:pt x="1" y="407"/>
                </a:cubicBezTo>
                <a:cubicBezTo>
                  <a:pt x="13" y="598"/>
                  <a:pt x="166" y="750"/>
                  <a:pt x="356" y="762"/>
                </a:cubicBezTo>
                <a:cubicBezTo>
                  <a:pt x="382" y="763"/>
                  <a:pt x="382" y="763"/>
                  <a:pt x="382" y="763"/>
                </a:cubicBezTo>
                <a:cubicBezTo>
                  <a:pt x="407" y="762"/>
                  <a:pt x="407" y="762"/>
                  <a:pt x="407" y="762"/>
                </a:cubicBezTo>
                <a:cubicBezTo>
                  <a:pt x="598" y="750"/>
                  <a:pt x="750" y="598"/>
                  <a:pt x="762" y="407"/>
                </a:cubicBezTo>
                <a:cubicBezTo>
                  <a:pt x="763" y="382"/>
                  <a:pt x="763" y="382"/>
                  <a:pt x="763" y="382"/>
                </a:cubicBezTo>
                <a:lnTo>
                  <a:pt x="762" y="356"/>
                </a:lnTo>
                <a:close/>
                <a:moveTo>
                  <a:pt x="240" y="86"/>
                </a:moveTo>
                <a:cubicBezTo>
                  <a:pt x="215" y="118"/>
                  <a:pt x="195" y="158"/>
                  <a:pt x="180" y="205"/>
                </a:cubicBezTo>
                <a:cubicBezTo>
                  <a:pt x="105" y="205"/>
                  <a:pt x="105" y="205"/>
                  <a:pt x="105" y="205"/>
                </a:cubicBezTo>
                <a:cubicBezTo>
                  <a:pt x="138" y="153"/>
                  <a:pt x="184" y="112"/>
                  <a:pt x="240" y="86"/>
                </a:cubicBezTo>
                <a:close/>
                <a:moveTo>
                  <a:pt x="79" y="255"/>
                </a:moveTo>
                <a:cubicBezTo>
                  <a:pt x="167" y="255"/>
                  <a:pt x="167" y="255"/>
                  <a:pt x="167" y="255"/>
                </a:cubicBezTo>
                <a:cubicBezTo>
                  <a:pt x="160" y="287"/>
                  <a:pt x="156" y="321"/>
                  <a:pt x="155" y="356"/>
                </a:cubicBezTo>
                <a:cubicBezTo>
                  <a:pt x="55" y="356"/>
                  <a:pt x="55" y="356"/>
                  <a:pt x="55" y="356"/>
                </a:cubicBezTo>
                <a:cubicBezTo>
                  <a:pt x="57" y="320"/>
                  <a:pt x="66" y="286"/>
                  <a:pt x="79" y="255"/>
                </a:cubicBezTo>
                <a:close/>
                <a:moveTo>
                  <a:pt x="55" y="406"/>
                </a:moveTo>
                <a:cubicBezTo>
                  <a:pt x="155" y="406"/>
                  <a:pt x="155" y="406"/>
                  <a:pt x="155" y="406"/>
                </a:cubicBezTo>
                <a:cubicBezTo>
                  <a:pt x="156" y="441"/>
                  <a:pt x="160" y="475"/>
                  <a:pt x="167" y="507"/>
                </a:cubicBezTo>
                <a:cubicBezTo>
                  <a:pt x="79" y="507"/>
                  <a:pt x="79" y="507"/>
                  <a:pt x="79" y="507"/>
                </a:cubicBezTo>
                <a:cubicBezTo>
                  <a:pt x="66" y="476"/>
                  <a:pt x="57" y="442"/>
                  <a:pt x="55" y="406"/>
                </a:cubicBezTo>
                <a:close/>
                <a:moveTo>
                  <a:pt x="105" y="557"/>
                </a:moveTo>
                <a:cubicBezTo>
                  <a:pt x="180" y="557"/>
                  <a:pt x="180" y="557"/>
                  <a:pt x="180" y="557"/>
                </a:cubicBezTo>
                <a:cubicBezTo>
                  <a:pt x="195" y="604"/>
                  <a:pt x="215" y="644"/>
                  <a:pt x="240" y="676"/>
                </a:cubicBezTo>
                <a:cubicBezTo>
                  <a:pt x="184" y="650"/>
                  <a:pt x="138" y="609"/>
                  <a:pt x="105" y="557"/>
                </a:cubicBezTo>
                <a:close/>
                <a:moveTo>
                  <a:pt x="356" y="705"/>
                </a:moveTo>
                <a:cubicBezTo>
                  <a:pt x="304" y="691"/>
                  <a:pt x="259" y="636"/>
                  <a:pt x="232" y="557"/>
                </a:cubicBezTo>
                <a:cubicBezTo>
                  <a:pt x="356" y="557"/>
                  <a:pt x="356" y="557"/>
                  <a:pt x="356" y="557"/>
                </a:cubicBezTo>
                <a:lnTo>
                  <a:pt x="356" y="705"/>
                </a:lnTo>
                <a:close/>
                <a:moveTo>
                  <a:pt x="356" y="507"/>
                </a:moveTo>
                <a:cubicBezTo>
                  <a:pt x="218" y="507"/>
                  <a:pt x="218" y="507"/>
                  <a:pt x="218" y="507"/>
                </a:cubicBezTo>
                <a:cubicBezTo>
                  <a:pt x="211" y="476"/>
                  <a:pt x="207" y="442"/>
                  <a:pt x="205" y="406"/>
                </a:cubicBezTo>
                <a:cubicBezTo>
                  <a:pt x="356" y="406"/>
                  <a:pt x="356" y="406"/>
                  <a:pt x="356" y="406"/>
                </a:cubicBezTo>
                <a:lnTo>
                  <a:pt x="356" y="507"/>
                </a:lnTo>
                <a:close/>
                <a:moveTo>
                  <a:pt x="356" y="356"/>
                </a:moveTo>
                <a:cubicBezTo>
                  <a:pt x="205" y="356"/>
                  <a:pt x="205" y="356"/>
                  <a:pt x="205" y="356"/>
                </a:cubicBezTo>
                <a:cubicBezTo>
                  <a:pt x="207" y="320"/>
                  <a:pt x="211" y="286"/>
                  <a:pt x="218" y="255"/>
                </a:cubicBezTo>
                <a:cubicBezTo>
                  <a:pt x="356" y="255"/>
                  <a:pt x="356" y="255"/>
                  <a:pt x="356" y="255"/>
                </a:cubicBezTo>
                <a:lnTo>
                  <a:pt x="356" y="356"/>
                </a:lnTo>
                <a:close/>
                <a:moveTo>
                  <a:pt x="356" y="205"/>
                </a:moveTo>
                <a:cubicBezTo>
                  <a:pt x="232" y="205"/>
                  <a:pt x="232" y="205"/>
                  <a:pt x="232" y="205"/>
                </a:cubicBezTo>
                <a:cubicBezTo>
                  <a:pt x="259" y="126"/>
                  <a:pt x="304" y="71"/>
                  <a:pt x="356" y="57"/>
                </a:cubicBezTo>
                <a:lnTo>
                  <a:pt x="356" y="205"/>
                </a:lnTo>
                <a:close/>
                <a:moveTo>
                  <a:pt x="657" y="205"/>
                </a:moveTo>
                <a:cubicBezTo>
                  <a:pt x="582" y="205"/>
                  <a:pt x="582" y="205"/>
                  <a:pt x="582" y="205"/>
                </a:cubicBezTo>
                <a:cubicBezTo>
                  <a:pt x="567" y="158"/>
                  <a:pt x="547" y="118"/>
                  <a:pt x="522" y="86"/>
                </a:cubicBezTo>
                <a:cubicBezTo>
                  <a:pt x="577" y="112"/>
                  <a:pt x="624" y="153"/>
                  <a:pt x="657" y="205"/>
                </a:cubicBezTo>
                <a:close/>
                <a:moveTo>
                  <a:pt x="406" y="57"/>
                </a:moveTo>
                <a:cubicBezTo>
                  <a:pt x="458" y="71"/>
                  <a:pt x="503" y="126"/>
                  <a:pt x="530" y="205"/>
                </a:cubicBezTo>
                <a:cubicBezTo>
                  <a:pt x="406" y="205"/>
                  <a:pt x="406" y="205"/>
                  <a:pt x="406" y="205"/>
                </a:cubicBezTo>
                <a:lnTo>
                  <a:pt x="406" y="57"/>
                </a:lnTo>
                <a:close/>
                <a:moveTo>
                  <a:pt x="406" y="255"/>
                </a:moveTo>
                <a:cubicBezTo>
                  <a:pt x="544" y="255"/>
                  <a:pt x="544" y="255"/>
                  <a:pt x="544" y="255"/>
                </a:cubicBezTo>
                <a:cubicBezTo>
                  <a:pt x="551" y="286"/>
                  <a:pt x="555" y="320"/>
                  <a:pt x="557" y="356"/>
                </a:cubicBezTo>
                <a:cubicBezTo>
                  <a:pt x="406" y="356"/>
                  <a:pt x="406" y="356"/>
                  <a:pt x="406" y="356"/>
                </a:cubicBezTo>
                <a:lnTo>
                  <a:pt x="406" y="255"/>
                </a:lnTo>
                <a:close/>
                <a:moveTo>
                  <a:pt x="406" y="406"/>
                </a:moveTo>
                <a:cubicBezTo>
                  <a:pt x="557" y="406"/>
                  <a:pt x="557" y="406"/>
                  <a:pt x="557" y="406"/>
                </a:cubicBezTo>
                <a:cubicBezTo>
                  <a:pt x="555" y="442"/>
                  <a:pt x="551" y="476"/>
                  <a:pt x="544" y="507"/>
                </a:cubicBezTo>
                <a:cubicBezTo>
                  <a:pt x="406" y="507"/>
                  <a:pt x="406" y="507"/>
                  <a:pt x="406" y="507"/>
                </a:cubicBezTo>
                <a:lnTo>
                  <a:pt x="406" y="406"/>
                </a:lnTo>
                <a:close/>
                <a:moveTo>
                  <a:pt x="406" y="705"/>
                </a:moveTo>
                <a:cubicBezTo>
                  <a:pt x="406" y="557"/>
                  <a:pt x="406" y="557"/>
                  <a:pt x="406" y="557"/>
                </a:cubicBezTo>
                <a:cubicBezTo>
                  <a:pt x="530" y="557"/>
                  <a:pt x="530" y="557"/>
                  <a:pt x="530" y="557"/>
                </a:cubicBezTo>
                <a:cubicBezTo>
                  <a:pt x="503" y="636"/>
                  <a:pt x="458" y="691"/>
                  <a:pt x="406" y="705"/>
                </a:cubicBezTo>
                <a:close/>
                <a:moveTo>
                  <a:pt x="522" y="676"/>
                </a:moveTo>
                <a:cubicBezTo>
                  <a:pt x="547" y="644"/>
                  <a:pt x="567" y="604"/>
                  <a:pt x="582" y="557"/>
                </a:cubicBezTo>
                <a:cubicBezTo>
                  <a:pt x="657" y="557"/>
                  <a:pt x="657" y="557"/>
                  <a:pt x="657" y="557"/>
                </a:cubicBezTo>
                <a:cubicBezTo>
                  <a:pt x="624" y="609"/>
                  <a:pt x="577" y="650"/>
                  <a:pt x="522" y="676"/>
                </a:cubicBezTo>
                <a:close/>
                <a:moveTo>
                  <a:pt x="683" y="507"/>
                </a:moveTo>
                <a:cubicBezTo>
                  <a:pt x="595" y="507"/>
                  <a:pt x="595" y="507"/>
                  <a:pt x="595" y="507"/>
                </a:cubicBezTo>
                <a:cubicBezTo>
                  <a:pt x="602" y="475"/>
                  <a:pt x="606" y="441"/>
                  <a:pt x="607" y="406"/>
                </a:cubicBezTo>
                <a:cubicBezTo>
                  <a:pt x="707" y="406"/>
                  <a:pt x="707" y="406"/>
                  <a:pt x="707" y="406"/>
                </a:cubicBezTo>
                <a:cubicBezTo>
                  <a:pt x="705" y="442"/>
                  <a:pt x="696" y="476"/>
                  <a:pt x="683" y="507"/>
                </a:cubicBezTo>
                <a:close/>
                <a:moveTo>
                  <a:pt x="607" y="356"/>
                </a:moveTo>
                <a:cubicBezTo>
                  <a:pt x="606" y="321"/>
                  <a:pt x="602" y="287"/>
                  <a:pt x="595" y="255"/>
                </a:cubicBezTo>
                <a:cubicBezTo>
                  <a:pt x="683" y="255"/>
                  <a:pt x="683" y="255"/>
                  <a:pt x="683" y="255"/>
                </a:cubicBezTo>
                <a:cubicBezTo>
                  <a:pt x="696" y="286"/>
                  <a:pt x="705" y="320"/>
                  <a:pt x="707" y="356"/>
                </a:cubicBezTo>
                <a:lnTo>
                  <a:pt x="607" y="3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2" name="Freeform 18"/>
          <p:cNvSpPr>
            <a:spLocks noEditPoints="1"/>
          </p:cNvSpPr>
          <p:nvPr/>
        </p:nvSpPr>
        <p:spPr bwMode="auto">
          <a:xfrm>
            <a:off x="1006264" y="3072441"/>
            <a:ext cx="893277" cy="900830"/>
          </a:xfrm>
          <a:custGeom>
            <a:avLst/>
            <a:gdLst>
              <a:gd name="T0" fmla="*/ 776 w 2389"/>
              <a:gd name="T1" fmla="*/ 783 h 2390"/>
              <a:gd name="T2" fmla="*/ 235 w 2389"/>
              <a:gd name="T3" fmla="*/ 242 h 2390"/>
              <a:gd name="T4" fmla="*/ 445 w 2389"/>
              <a:gd name="T5" fmla="*/ 33 h 2390"/>
              <a:gd name="T6" fmla="*/ 562 w 2389"/>
              <a:gd name="T7" fmla="*/ 32 h 2390"/>
              <a:gd name="T8" fmla="*/ 983 w 2389"/>
              <a:gd name="T9" fmla="*/ 453 h 2390"/>
              <a:gd name="T10" fmla="*/ 982 w 2389"/>
              <a:gd name="T11" fmla="*/ 571 h 2390"/>
              <a:gd name="T12" fmla="*/ 890 w 2389"/>
              <a:gd name="T13" fmla="*/ 663 h 2390"/>
              <a:gd name="T14" fmla="*/ 804 w 2389"/>
              <a:gd name="T15" fmla="*/ 749 h 2390"/>
              <a:gd name="T16" fmla="*/ 776 w 2389"/>
              <a:gd name="T17" fmla="*/ 783 h 2390"/>
              <a:gd name="T18" fmla="*/ 1220 w 2389"/>
              <a:gd name="T19" fmla="*/ 1664 h 2390"/>
              <a:gd name="T20" fmla="*/ 965 w 2389"/>
              <a:gd name="T21" fmla="*/ 1425 h 2390"/>
              <a:gd name="T22" fmla="*/ 726 w 2389"/>
              <a:gd name="T23" fmla="*/ 1168 h 2390"/>
              <a:gd name="T24" fmla="*/ 684 w 2389"/>
              <a:gd name="T25" fmla="*/ 904 h 2390"/>
              <a:gd name="T26" fmla="*/ 129 w 2389"/>
              <a:gd name="T27" fmla="*/ 349 h 2390"/>
              <a:gd name="T28" fmla="*/ 158 w 2389"/>
              <a:gd name="T29" fmla="*/ 1100 h 2390"/>
              <a:gd name="T30" fmla="*/ 379 w 2389"/>
              <a:gd name="T31" fmla="*/ 1445 h 2390"/>
              <a:gd name="T32" fmla="*/ 643 w 2389"/>
              <a:gd name="T33" fmla="*/ 1747 h 2390"/>
              <a:gd name="T34" fmla="*/ 944 w 2389"/>
              <a:gd name="T35" fmla="*/ 2013 h 2390"/>
              <a:gd name="T36" fmla="*/ 1289 w 2389"/>
              <a:gd name="T37" fmla="*/ 2233 h 2390"/>
              <a:gd name="T38" fmla="*/ 2040 w 2389"/>
              <a:gd name="T39" fmla="*/ 2261 h 2390"/>
              <a:gd name="T40" fmla="*/ 1485 w 2389"/>
              <a:gd name="T41" fmla="*/ 1706 h 2390"/>
              <a:gd name="T42" fmla="*/ 1220 w 2389"/>
              <a:gd name="T43" fmla="*/ 1664 h 2390"/>
              <a:gd name="T44" fmla="*/ 2357 w 2389"/>
              <a:gd name="T45" fmla="*/ 1828 h 2390"/>
              <a:gd name="T46" fmla="*/ 1936 w 2389"/>
              <a:gd name="T47" fmla="*/ 1407 h 2390"/>
              <a:gd name="T48" fmla="*/ 1818 w 2389"/>
              <a:gd name="T49" fmla="*/ 1407 h 2390"/>
              <a:gd name="T50" fmla="*/ 1818 w 2389"/>
              <a:gd name="T51" fmla="*/ 1407 h 2390"/>
              <a:gd name="T52" fmla="*/ 1726 w 2389"/>
              <a:gd name="T53" fmla="*/ 1499 h 2390"/>
              <a:gd name="T54" fmla="*/ 1640 w 2389"/>
              <a:gd name="T55" fmla="*/ 1585 h 2390"/>
              <a:gd name="T56" fmla="*/ 1606 w 2389"/>
              <a:gd name="T57" fmla="*/ 1614 h 2390"/>
              <a:gd name="T58" fmla="*/ 2146 w 2389"/>
              <a:gd name="T59" fmla="*/ 2154 h 2390"/>
              <a:gd name="T60" fmla="*/ 2356 w 2389"/>
              <a:gd name="T61" fmla="*/ 1945 h 2390"/>
              <a:gd name="T62" fmla="*/ 2357 w 2389"/>
              <a:gd name="T63" fmla="*/ 1828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89" h="2390">
                <a:moveTo>
                  <a:pt x="776" y="783"/>
                </a:moveTo>
                <a:cubicBezTo>
                  <a:pt x="235" y="242"/>
                  <a:pt x="235" y="242"/>
                  <a:pt x="235" y="242"/>
                </a:cubicBezTo>
                <a:cubicBezTo>
                  <a:pt x="305" y="173"/>
                  <a:pt x="375" y="103"/>
                  <a:pt x="445" y="33"/>
                </a:cubicBezTo>
                <a:cubicBezTo>
                  <a:pt x="477" y="0"/>
                  <a:pt x="529" y="0"/>
                  <a:pt x="562" y="32"/>
                </a:cubicBezTo>
                <a:cubicBezTo>
                  <a:pt x="983" y="453"/>
                  <a:pt x="983" y="453"/>
                  <a:pt x="983" y="453"/>
                </a:cubicBezTo>
                <a:cubicBezTo>
                  <a:pt x="1015" y="485"/>
                  <a:pt x="1015" y="538"/>
                  <a:pt x="982" y="571"/>
                </a:cubicBezTo>
                <a:cubicBezTo>
                  <a:pt x="890" y="663"/>
                  <a:pt x="890" y="663"/>
                  <a:pt x="890" y="663"/>
                </a:cubicBezTo>
                <a:cubicBezTo>
                  <a:pt x="804" y="749"/>
                  <a:pt x="804" y="749"/>
                  <a:pt x="804" y="749"/>
                </a:cubicBezTo>
                <a:cubicBezTo>
                  <a:pt x="794" y="760"/>
                  <a:pt x="784" y="771"/>
                  <a:pt x="776" y="783"/>
                </a:cubicBezTo>
                <a:close/>
                <a:moveTo>
                  <a:pt x="1220" y="1664"/>
                </a:moveTo>
                <a:cubicBezTo>
                  <a:pt x="1132" y="1588"/>
                  <a:pt x="1047" y="1507"/>
                  <a:pt x="965" y="1425"/>
                </a:cubicBezTo>
                <a:cubicBezTo>
                  <a:pt x="882" y="1342"/>
                  <a:pt x="802" y="1257"/>
                  <a:pt x="726" y="1168"/>
                </a:cubicBezTo>
                <a:cubicBezTo>
                  <a:pt x="663" y="1096"/>
                  <a:pt x="651" y="992"/>
                  <a:pt x="684" y="904"/>
                </a:cubicBezTo>
                <a:cubicBezTo>
                  <a:pt x="129" y="349"/>
                  <a:pt x="129" y="349"/>
                  <a:pt x="129" y="349"/>
                </a:cubicBezTo>
                <a:cubicBezTo>
                  <a:pt x="0" y="482"/>
                  <a:pt x="16" y="811"/>
                  <a:pt x="158" y="1100"/>
                </a:cubicBezTo>
                <a:cubicBezTo>
                  <a:pt x="218" y="1225"/>
                  <a:pt x="297" y="1338"/>
                  <a:pt x="379" y="1445"/>
                </a:cubicBezTo>
                <a:cubicBezTo>
                  <a:pt x="460" y="1552"/>
                  <a:pt x="549" y="1653"/>
                  <a:pt x="643" y="1747"/>
                </a:cubicBezTo>
                <a:cubicBezTo>
                  <a:pt x="737" y="1842"/>
                  <a:pt x="837" y="1931"/>
                  <a:pt x="944" y="2013"/>
                </a:cubicBezTo>
                <a:cubicBezTo>
                  <a:pt x="1051" y="2094"/>
                  <a:pt x="1165" y="2172"/>
                  <a:pt x="1289" y="2233"/>
                </a:cubicBezTo>
                <a:cubicBezTo>
                  <a:pt x="1578" y="2374"/>
                  <a:pt x="1908" y="2390"/>
                  <a:pt x="2040" y="2261"/>
                </a:cubicBezTo>
                <a:cubicBezTo>
                  <a:pt x="1485" y="1706"/>
                  <a:pt x="1485" y="1706"/>
                  <a:pt x="1485" y="1706"/>
                </a:cubicBezTo>
                <a:cubicBezTo>
                  <a:pt x="1397" y="1738"/>
                  <a:pt x="1293" y="1726"/>
                  <a:pt x="1220" y="1664"/>
                </a:cubicBezTo>
                <a:close/>
                <a:moveTo>
                  <a:pt x="2357" y="1828"/>
                </a:moveTo>
                <a:cubicBezTo>
                  <a:pt x="1936" y="1407"/>
                  <a:pt x="1936" y="1407"/>
                  <a:pt x="1936" y="1407"/>
                </a:cubicBezTo>
                <a:cubicBezTo>
                  <a:pt x="1904" y="1375"/>
                  <a:pt x="1851" y="1375"/>
                  <a:pt x="1818" y="1407"/>
                </a:cubicBezTo>
                <a:cubicBezTo>
                  <a:pt x="1818" y="1407"/>
                  <a:pt x="1818" y="1407"/>
                  <a:pt x="1818" y="1407"/>
                </a:cubicBezTo>
                <a:cubicBezTo>
                  <a:pt x="1726" y="1499"/>
                  <a:pt x="1726" y="1499"/>
                  <a:pt x="1726" y="1499"/>
                </a:cubicBezTo>
                <a:cubicBezTo>
                  <a:pt x="1640" y="1585"/>
                  <a:pt x="1640" y="1585"/>
                  <a:pt x="1640" y="1585"/>
                </a:cubicBezTo>
                <a:cubicBezTo>
                  <a:pt x="1630" y="1596"/>
                  <a:pt x="1618" y="1605"/>
                  <a:pt x="1606" y="1614"/>
                </a:cubicBezTo>
                <a:cubicBezTo>
                  <a:pt x="2146" y="2154"/>
                  <a:pt x="2146" y="2154"/>
                  <a:pt x="2146" y="2154"/>
                </a:cubicBezTo>
                <a:cubicBezTo>
                  <a:pt x="2216" y="2084"/>
                  <a:pt x="2286" y="2015"/>
                  <a:pt x="2356" y="1945"/>
                </a:cubicBezTo>
                <a:cubicBezTo>
                  <a:pt x="2389" y="1912"/>
                  <a:pt x="2389" y="1860"/>
                  <a:pt x="2357" y="182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2B298976-C14E-424B-9ADF-CD11AEB0A21D}"/>
              </a:ext>
            </a:extLst>
          </p:cNvPr>
          <p:cNvSpPr txBox="1"/>
          <p:nvPr/>
        </p:nvSpPr>
        <p:spPr>
          <a:xfrm>
            <a:off x="2481264" y="4656002"/>
            <a:ext cx="4829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8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АО «Финансовый центр», </a:t>
            </a:r>
            <a:r>
              <a:rPr lang="ru-RU" sz="2800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Нур</a:t>
            </a:r>
            <a:r>
              <a:rPr lang="ru-RU" sz="28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-Султан, проспект </a:t>
            </a:r>
            <a:r>
              <a:rPr lang="kk-KZ" sz="28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Мәңгілік ел</a:t>
            </a:r>
            <a:r>
              <a:rPr lang="ru-RU" sz="28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, 18</a:t>
            </a:r>
            <a:endParaRPr lang="en-US" sz="28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="" xmlns:a16="http://schemas.microsoft.com/office/drawing/2014/main" id="{E6F9623A-A679-4AE5-B6BD-3AAAC7384AE6}"/>
              </a:ext>
            </a:extLst>
          </p:cNvPr>
          <p:cNvGrpSpPr/>
          <p:nvPr/>
        </p:nvGrpSpPr>
        <p:grpSpPr>
          <a:xfrm>
            <a:off x="1093624" y="4686835"/>
            <a:ext cx="805917" cy="1245964"/>
            <a:chOff x="7478257" y="2193205"/>
            <a:chExt cx="452898" cy="700189"/>
          </a:xfrm>
        </p:grpSpPr>
        <p:sp>
          <p:nvSpPr>
            <p:cNvPr id="76" name="Oval 75">
              <a:extLst>
                <a:ext uri="{FF2B5EF4-FFF2-40B4-BE49-F238E27FC236}">
                  <a16:creationId xmlns="" xmlns:a16="http://schemas.microsoft.com/office/drawing/2014/main" id="{857377DF-D535-495F-AF13-14871AA87C75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reeform 17">
              <a:extLst>
                <a:ext uri="{FF2B5EF4-FFF2-40B4-BE49-F238E27FC236}">
                  <a16:creationId xmlns="" xmlns:a16="http://schemas.microsoft.com/office/drawing/2014/main" id="{2832C0C1-30AE-477F-B6D3-C333E29CFA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026" name="Picture 2" descr="C:\Users\AlimzhanovB\Downloads\WhatsApp Image 2020-10-14 at 18.32.1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350" y="2186623"/>
            <a:ext cx="2828924" cy="282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540258" y="623318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Noto Sans"/>
              </a:rPr>
              <a:t>10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38867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756B85C-38E1-4E1B-A905-8DE2AFA39E03}"/>
              </a:ext>
            </a:extLst>
          </p:cNvPr>
          <p:cNvSpPr txBox="1"/>
          <p:nvPr/>
        </p:nvSpPr>
        <p:spPr>
          <a:xfrm>
            <a:off x="5411210" y="2551805"/>
            <a:ext cx="53424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4400" b="1" dirty="0" smtClean="0">
                <a:solidFill>
                  <a:schemeClr val="bg1">
                    <a:lumMod val="50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БЛАГОДАРЮ </a:t>
            </a:r>
          </a:p>
          <a:p>
            <a:pPr lvl="0" algn="ctr">
              <a:defRPr/>
            </a:pPr>
            <a:r>
              <a:rPr lang="ru-RU" sz="4400" b="1" dirty="0" smtClean="0">
                <a:solidFill>
                  <a:schemeClr val="bg1">
                    <a:lumMod val="50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ЗА ВНИМАНИЕ!</a:t>
            </a:r>
            <a:endParaRPr lang="en-GB" sz="4400" b="1" dirty="0">
              <a:solidFill>
                <a:schemeClr val="bg1">
                  <a:lumMod val="50000"/>
                </a:schemeClr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08"/>
          <a:stretch/>
        </p:blipFill>
        <p:spPr>
          <a:xfrm>
            <a:off x="552450" y="0"/>
            <a:ext cx="3486150" cy="6859704"/>
          </a:xfrm>
          <a:prstGeom prst="rect">
            <a:avLst/>
          </a:prstGeom>
        </p:spPr>
      </p:pic>
      <p:sp>
        <p:nvSpPr>
          <p:cNvPr id="14" name="Rectangle 6">
            <a:extLst>
              <a:ext uri="{FF2B5EF4-FFF2-40B4-BE49-F238E27FC236}">
                <a16:creationId xmlns="" xmlns:a16="http://schemas.microsoft.com/office/drawing/2014/main" id="{CF702A7D-9A1F-4CAE-AE58-D3DE04514342}"/>
              </a:ext>
            </a:extLst>
          </p:cNvPr>
          <p:cNvSpPr/>
          <p:nvPr/>
        </p:nvSpPr>
        <p:spPr>
          <a:xfrm rot="5400000">
            <a:off x="-3237316" y="3388012"/>
            <a:ext cx="7490882" cy="836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6">
            <a:extLst>
              <a:ext uri="{FF2B5EF4-FFF2-40B4-BE49-F238E27FC236}">
                <a16:creationId xmlns="" xmlns:a16="http://schemas.microsoft.com/office/drawing/2014/main" id="{CF702A7D-9A1F-4CAE-AE58-D3DE04514342}"/>
              </a:ext>
            </a:extLst>
          </p:cNvPr>
          <p:cNvSpPr/>
          <p:nvPr/>
        </p:nvSpPr>
        <p:spPr>
          <a:xfrm rot="5400000">
            <a:off x="334761" y="3450617"/>
            <a:ext cx="7490882" cy="836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1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B298976-C14E-424B-9ADF-CD11AEB0A21D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50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ПОРТФЕЛЬ ПРОЕКТОВ ГЧП</a:t>
            </a:r>
            <a:endParaRPr lang="en-US" sz="50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BBBD652-4854-4C3A-882E-C0A410EA34A5}"/>
              </a:ext>
            </a:extLst>
          </p:cNvPr>
          <p:cNvSpPr txBox="1"/>
          <p:nvPr/>
        </p:nvSpPr>
        <p:spPr>
          <a:xfrm>
            <a:off x="0" y="640198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данные АО «Казахстанский центр ГЧП»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9015AC7D-45D1-4CBD-9C93-519C0F62FA8C}"/>
              </a:ext>
            </a:extLst>
          </p:cNvPr>
          <p:cNvSpPr/>
          <p:nvPr/>
        </p:nvSpPr>
        <p:spPr>
          <a:xfrm>
            <a:off x="1129624" y="1708524"/>
            <a:ext cx="4335728" cy="3826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1CB561A8-B2A9-430F-AC1E-05AFA50FBFA2}"/>
              </a:ext>
            </a:extLst>
          </p:cNvPr>
          <p:cNvSpPr/>
          <p:nvPr/>
        </p:nvSpPr>
        <p:spPr>
          <a:xfrm>
            <a:off x="5602101" y="1708524"/>
            <a:ext cx="3066962" cy="3826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64A1E26-0B5F-47C6-8E75-8B5D8927AF7C}"/>
              </a:ext>
            </a:extLst>
          </p:cNvPr>
          <p:cNvSpPr/>
          <p:nvPr/>
        </p:nvSpPr>
        <p:spPr>
          <a:xfrm>
            <a:off x="8805794" y="1708524"/>
            <a:ext cx="2506202" cy="18728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BFC0F0E8-B2A0-41E6-95FA-E8F0CE336893}"/>
              </a:ext>
            </a:extLst>
          </p:cNvPr>
          <p:cNvSpPr/>
          <p:nvPr/>
        </p:nvSpPr>
        <p:spPr>
          <a:xfrm>
            <a:off x="8805794" y="3706146"/>
            <a:ext cx="2506202" cy="18284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11B133E0-32A7-4B60-B8B8-05DBDB966366}"/>
              </a:ext>
            </a:extLst>
          </p:cNvPr>
          <p:cNvSpPr txBox="1"/>
          <p:nvPr/>
        </p:nvSpPr>
        <p:spPr>
          <a:xfrm>
            <a:off x="1810819" y="3604482"/>
            <a:ext cx="2349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8000" b="1" noProof="0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67%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D602185-D450-499B-B9B9-6C39B984D9A8}"/>
              </a:ext>
            </a:extLst>
          </p:cNvPr>
          <p:cNvSpPr txBox="1"/>
          <p:nvPr/>
        </p:nvSpPr>
        <p:spPr>
          <a:xfrm>
            <a:off x="5841691" y="3675772"/>
            <a:ext cx="2349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6000" b="1" noProof="0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17,8%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60444E75-1D0D-4AFA-BFAB-DE8AD98367EF}"/>
              </a:ext>
            </a:extLst>
          </p:cNvPr>
          <p:cNvSpPr txBox="1"/>
          <p:nvPr/>
        </p:nvSpPr>
        <p:spPr>
          <a:xfrm>
            <a:off x="8878175" y="2543211"/>
            <a:ext cx="2349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4000" b="1" noProof="0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8,4%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9ABBDF2A-2458-4407-9BD4-4C19D9D2F4FA}"/>
              </a:ext>
            </a:extLst>
          </p:cNvPr>
          <p:cNvSpPr txBox="1"/>
          <p:nvPr/>
        </p:nvSpPr>
        <p:spPr>
          <a:xfrm>
            <a:off x="8908652" y="4538616"/>
            <a:ext cx="2349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4000" b="1" noProof="0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3,7%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41179850-7EFE-4958-B9CB-843EEFA1F4D8}"/>
              </a:ext>
            </a:extLst>
          </p:cNvPr>
          <p:cNvSpPr txBox="1"/>
          <p:nvPr/>
        </p:nvSpPr>
        <p:spPr>
          <a:xfrm>
            <a:off x="1666875" y="1973750"/>
            <a:ext cx="35623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/>
              </a:rPr>
              <a:t>ОБРАЗОВАНИЕ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04A005FE-0A0D-4308-98E7-E6F81354996F}"/>
              </a:ext>
            </a:extLst>
          </p:cNvPr>
          <p:cNvSpPr txBox="1"/>
          <p:nvPr/>
        </p:nvSpPr>
        <p:spPr>
          <a:xfrm>
            <a:off x="2000250" y="2625741"/>
            <a:ext cx="2952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/>
              </a:rPr>
              <a:t>Более 700 проектов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/>
              </a:rPr>
              <a:t> на общую сумму свыше </a:t>
            </a:r>
            <a:b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/>
              </a:rPr>
            </a:b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/>
              </a:rPr>
              <a:t>79 млрд. тенге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9E639F52-7622-4DE1-9649-AE3223A22745}"/>
              </a:ext>
            </a:extLst>
          </p:cNvPr>
          <p:cNvSpPr txBox="1"/>
          <p:nvPr/>
        </p:nvSpPr>
        <p:spPr>
          <a:xfrm>
            <a:off x="5668689" y="2025293"/>
            <a:ext cx="2914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dirty="0">
                <a:solidFill>
                  <a:schemeClr val="bg1"/>
                </a:solidFill>
                <a:latin typeface="Noto Sans" panose="020B0502040504020204"/>
              </a:rPr>
              <a:t>Энергетика и ЖКХ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E639F52-7622-4DE1-9649-AE3223A22745}"/>
              </a:ext>
            </a:extLst>
          </p:cNvPr>
          <p:cNvSpPr txBox="1"/>
          <p:nvPr/>
        </p:nvSpPr>
        <p:spPr>
          <a:xfrm>
            <a:off x="8949746" y="2023471"/>
            <a:ext cx="228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Noto Sans" panose="020B0502040504020204"/>
              </a:rPr>
              <a:t>Культура и спорт</a:t>
            </a:r>
            <a:endParaRPr lang="en-GB" b="1" dirty="0">
              <a:solidFill>
                <a:schemeClr val="bg1"/>
              </a:solidFill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9E639F52-7622-4DE1-9649-AE3223A22745}"/>
              </a:ext>
            </a:extLst>
          </p:cNvPr>
          <p:cNvSpPr txBox="1"/>
          <p:nvPr/>
        </p:nvSpPr>
        <p:spPr>
          <a:xfrm>
            <a:off x="8885099" y="3818590"/>
            <a:ext cx="228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chemeClr val="bg1"/>
                </a:solidFill>
                <a:latin typeface="Noto Sans" panose="020B0502040504020204"/>
              </a:rPr>
              <a:t>Транспорт и инфраструктура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04A005FE-0A0D-4308-98E7-E6F81354996F}"/>
              </a:ext>
            </a:extLst>
          </p:cNvPr>
          <p:cNvSpPr txBox="1"/>
          <p:nvPr/>
        </p:nvSpPr>
        <p:spPr>
          <a:xfrm>
            <a:off x="5763574" y="2450804"/>
            <a:ext cx="2748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/>
              </a:rPr>
              <a:t>Более 190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/>
              </a:rPr>
              <a:t>проектов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/>
              </a:rPr>
              <a:t> на общую сумму свыше </a:t>
            </a:r>
            <a:b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/>
              </a:rPr>
            </a:br>
            <a:r>
              <a:rPr lang="ru-RU" sz="1600" smtClean="0">
                <a:solidFill>
                  <a:schemeClr val="bg1"/>
                </a:solidFill>
                <a:latin typeface="Noto Sans" panose="020B0502040504020204"/>
              </a:rPr>
              <a:t>42</a:t>
            </a:r>
            <a:r>
              <a:rPr kumimoji="0" lang="ru-RU" sz="16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/>
              </a:rPr>
              <a:t> 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/>
              </a:rPr>
              <a:t>млрд. тенге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692658" y="6233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Noto Sans"/>
              </a:rPr>
              <a:t>2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120266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E2F2ADA0-1ED1-48CE-A98A-68757266A552}"/>
              </a:ext>
            </a:extLst>
          </p:cNvPr>
          <p:cNvGrpSpPr/>
          <p:nvPr/>
        </p:nvGrpSpPr>
        <p:grpSpPr>
          <a:xfrm>
            <a:off x="3665069" y="2770358"/>
            <a:ext cx="5021361" cy="5206911"/>
            <a:chOff x="3306549" y="1834587"/>
            <a:chExt cx="3991981" cy="4139493"/>
          </a:xfrm>
        </p:grpSpPr>
        <p:sp>
          <p:nvSpPr>
            <p:cNvPr id="28" name="Block Arc 27">
              <a:extLst>
                <a:ext uri="{FF2B5EF4-FFF2-40B4-BE49-F238E27FC236}">
                  <a16:creationId xmlns="" xmlns:a16="http://schemas.microsoft.com/office/drawing/2014/main" id="{65179835-DF3B-46CB-BC6C-96B81B4219E5}"/>
                </a:ext>
              </a:extLst>
            </p:cNvPr>
            <p:cNvSpPr/>
            <p:nvPr/>
          </p:nvSpPr>
          <p:spPr>
            <a:xfrm>
              <a:off x="3310730" y="1986280"/>
              <a:ext cx="3987800" cy="3987800"/>
            </a:xfrm>
            <a:prstGeom prst="blockArc">
              <a:avLst>
                <a:gd name="adj1" fmla="val 10800000"/>
                <a:gd name="adj2" fmla="val 113322"/>
                <a:gd name="adj3" fmla="val 11348"/>
              </a:avLst>
            </a:prstGeom>
            <a:gradFill flip="none" rotWithShape="1">
              <a:gsLst>
                <a:gs pos="51000">
                  <a:schemeClr val="accent5"/>
                </a:gs>
                <a:gs pos="0">
                  <a:schemeClr val="accent4"/>
                </a:gs>
                <a:gs pos="100000">
                  <a:srgbClr val="00B05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BB4F6404-80BF-429D-8B2A-D69BA8E1CA36}"/>
                </a:ext>
              </a:extLst>
            </p:cNvPr>
            <p:cNvGrpSpPr/>
            <p:nvPr/>
          </p:nvGrpSpPr>
          <p:grpSpPr>
            <a:xfrm>
              <a:off x="3306549" y="1834587"/>
              <a:ext cx="3971033" cy="2164501"/>
              <a:chOff x="3306549" y="1834587"/>
              <a:chExt cx="3971033" cy="2164501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="" xmlns:a16="http://schemas.microsoft.com/office/drawing/2014/main" id="{31DA9FB6-E162-420D-AF7F-0823B7CE83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66847" y="1978254"/>
                <a:ext cx="829153" cy="2012808"/>
              </a:xfrm>
              <a:prstGeom prst="line">
                <a:avLst/>
              </a:prstGeom>
              <a:ln w="889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="" xmlns:a16="http://schemas.microsoft.com/office/drawing/2014/main" id="{C6F793F7-61FA-418F-AC5C-630D57E030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509079" y="1978254"/>
                <a:ext cx="757768" cy="2004782"/>
              </a:xfrm>
              <a:prstGeom prst="line">
                <a:avLst/>
              </a:prstGeom>
              <a:ln w="889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="" xmlns:a16="http://schemas.microsoft.com/office/drawing/2014/main" id="{42D45259-8F7E-4A1F-8DFE-20D33FC06F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67960" y="1834587"/>
                <a:ext cx="35558" cy="2140424"/>
              </a:xfrm>
              <a:prstGeom prst="line">
                <a:avLst/>
              </a:prstGeom>
              <a:ln w="889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="" xmlns:a16="http://schemas.microsoft.com/office/drawing/2014/main" id="{0F59F5AF-D52E-4D37-B04A-582F9F215E1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750197" y="2381491"/>
                <a:ext cx="1517764" cy="1593519"/>
              </a:xfrm>
              <a:prstGeom prst="line">
                <a:avLst/>
              </a:prstGeom>
              <a:ln w="889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="" xmlns:a16="http://schemas.microsoft.com/office/drawing/2014/main" id="{5658CD59-B8AE-45EE-9D51-24C737D6F4E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66845" y="3153437"/>
                <a:ext cx="2010737" cy="837625"/>
              </a:xfrm>
              <a:prstGeom prst="line">
                <a:avLst/>
              </a:prstGeom>
              <a:ln w="889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="" xmlns:a16="http://schemas.microsoft.com/office/drawing/2014/main" id="{4A0FCA1B-3239-49EB-BFEB-A710F5E70C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66846" y="2456728"/>
                <a:ext cx="1519586" cy="1542360"/>
              </a:xfrm>
              <a:prstGeom prst="line">
                <a:avLst/>
              </a:prstGeom>
              <a:ln w="889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="" xmlns:a16="http://schemas.microsoft.com/office/drawing/2014/main" id="{DCF52F7E-D9E5-4D0B-96CD-B60C975D18A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306549" y="3113591"/>
                <a:ext cx="1960298" cy="861419"/>
              </a:xfrm>
              <a:prstGeom prst="line">
                <a:avLst/>
              </a:prstGeom>
              <a:ln w="889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Isosceles Triangle 40">
            <a:extLst>
              <a:ext uri="{FF2B5EF4-FFF2-40B4-BE49-F238E27FC236}">
                <a16:creationId xmlns="" xmlns:a16="http://schemas.microsoft.com/office/drawing/2014/main" id="{E440CAEC-23A5-49F5-9FF9-2E9241A287C9}"/>
              </a:ext>
            </a:extLst>
          </p:cNvPr>
          <p:cNvSpPr/>
          <p:nvPr/>
        </p:nvSpPr>
        <p:spPr>
          <a:xfrm rot="2786757">
            <a:off x="6707134" y="3880549"/>
            <a:ext cx="182855" cy="192681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265D56BF-A2B7-4B44-A08A-1818578F5FEC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данные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регионов на 1 января 2020 года</a:t>
            </a:r>
            <a:endParaRPr lang="en-GB" dirty="0">
              <a:solidFill>
                <a:schemeClr val="bg1">
                  <a:lumMod val="65000"/>
                </a:schemeClr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07E5FBF5-5CC1-4FB7-B3B8-D5AC8C8CCA90}"/>
              </a:ext>
            </a:extLst>
          </p:cNvPr>
          <p:cNvSpPr txBox="1"/>
          <p:nvPr/>
        </p:nvSpPr>
        <p:spPr>
          <a:xfrm>
            <a:off x="567816" y="332035"/>
            <a:ext cx="10764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50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ТЕКУЩАЯ СИТУАЦИЯ</a:t>
            </a:r>
            <a:endParaRPr lang="en-GB" sz="50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8DF12D3C-021F-467C-B926-A597CF4761B7}"/>
              </a:ext>
            </a:extLst>
          </p:cNvPr>
          <p:cNvSpPr txBox="1"/>
          <p:nvPr/>
        </p:nvSpPr>
        <p:spPr>
          <a:xfrm>
            <a:off x="5090560" y="2080853"/>
            <a:ext cx="22500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0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Дефицит</a:t>
            </a:r>
            <a:endParaRPr lang="en-GB" sz="30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DACA733A-0A31-4958-B6C2-C6B84428AD55}"/>
              </a:ext>
            </a:extLst>
          </p:cNvPr>
          <p:cNvSpPr txBox="1"/>
          <p:nvPr/>
        </p:nvSpPr>
        <p:spPr>
          <a:xfrm>
            <a:off x="1983635" y="5041593"/>
            <a:ext cx="22500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0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</a:t>
            </a:r>
            <a:endParaRPr lang="en-GB" sz="30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8537331B-BFBE-4A5E-A396-A3C50D8D78C5}"/>
              </a:ext>
            </a:extLst>
          </p:cNvPr>
          <p:cNvSpPr txBox="1"/>
          <p:nvPr/>
        </p:nvSpPr>
        <p:spPr>
          <a:xfrm>
            <a:off x="8446665" y="5148273"/>
            <a:ext cx="22500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0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200К</a:t>
            </a:r>
            <a:endParaRPr lang="en-GB" sz="30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2E6C08F1-69E6-46E2-966C-E9EACF993545}"/>
              </a:ext>
            </a:extLst>
          </p:cNvPr>
          <p:cNvSpPr txBox="1"/>
          <p:nvPr/>
        </p:nvSpPr>
        <p:spPr>
          <a:xfrm>
            <a:off x="452567" y="2235068"/>
            <a:ext cx="29954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500" dirty="0" smtClean="0">
                <a:latin typeface="Open Sans" panose="020B0606030504020204" pitchFamily="34" charset="0"/>
              </a:rPr>
              <a:t>В стране имеются 183 школ с трехсменным обучением.  Наибольшее количество расположены в Туркестанской, </a:t>
            </a:r>
            <a:r>
              <a:rPr lang="ru-RU" sz="1500" dirty="0" err="1" smtClean="0">
                <a:latin typeface="Open Sans" panose="020B0606030504020204" pitchFamily="34" charset="0"/>
              </a:rPr>
              <a:t>Алматинской</a:t>
            </a:r>
            <a:r>
              <a:rPr lang="ru-RU" sz="1500" dirty="0" smtClean="0">
                <a:latin typeface="Open Sans" panose="020B0606030504020204" pitchFamily="34" charset="0"/>
              </a:rPr>
              <a:t> и </a:t>
            </a:r>
            <a:r>
              <a:rPr lang="ru-RU" sz="1500" dirty="0" err="1" smtClean="0">
                <a:latin typeface="Open Sans" panose="020B0606030504020204" pitchFamily="34" charset="0"/>
              </a:rPr>
              <a:t>Жамбылской</a:t>
            </a:r>
            <a:r>
              <a:rPr lang="ru-RU" sz="1500" dirty="0" smtClean="0">
                <a:latin typeface="Open Sans" panose="020B0606030504020204" pitchFamily="34" charset="0"/>
              </a:rPr>
              <a:t> областях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690F7C71-9E9E-4A7D-A65F-1FE5F6341931}"/>
              </a:ext>
            </a:extLst>
          </p:cNvPr>
          <p:cNvSpPr txBox="1"/>
          <p:nvPr/>
        </p:nvSpPr>
        <p:spPr>
          <a:xfrm>
            <a:off x="567817" y="1795980"/>
            <a:ext cx="28040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5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«Трехсменка»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37C6FEF9-9201-4EFA-A582-0CFD14BBE7BF}"/>
              </a:ext>
            </a:extLst>
          </p:cNvPr>
          <p:cNvSpPr txBox="1"/>
          <p:nvPr/>
        </p:nvSpPr>
        <p:spPr>
          <a:xfrm>
            <a:off x="9079677" y="2235068"/>
            <a:ext cx="298849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500" dirty="0" smtClean="0">
                <a:latin typeface="Open Sans" panose="020B0606030504020204" pitchFamily="34" charset="0"/>
              </a:rPr>
              <a:t>54 школ находятся в аварийном состоянии.  </a:t>
            </a:r>
            <a:r>
              <a:rPr lang="ru-RU" sz="1500" dirty="0">
                <a:latin typeface="Open Sans" panose="020B0606030504020204" pitchFamily="34" charset="0"/>
              </a:rPr>
              <a:t>Наибольшее количество расположены в </a:t>
            </a:r>
            <a:r>
              <a:rPr lang="ru-RU" sz="1500" dirty="0" smtClean="0">
                <a:latin typeface="Open Sans" panose="020B0606030504020204" pitchFamily="34" charset="0"/>
              </a:rPr>
              <a:t>городе Шымкент и </a:t>
            </a:r>
            <a:r>
              <a:rPr lang="ru-RU" sz="1500" dirty="0" err="1" smtClean="0">
                <a:latin typeface="Open Sans" panose="020B0606030504020204" pitchFamily="34" charset="0"/>
              </a:rPr>
              <a:t>Алматинской</a:t>
            </a:r>
            <a:r>
              <a:rPr lang="ru-RU" sz="1500" dirty="0" smtClean="0">
                <a:latin typeface="Open Sans" panose="020B0606030504020204" pitchFamily="34" charset="0"/>
              </a:rPr>
              <a:t>, Западно-Казахстанской области</a:t>
            </a:r>
            <a:endParaRPr lang="en-GB" sz="15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0A15D774-0A07-41B7-B5C5-5AC81F5367DE}"/>
              </a:ext>
            </a:extLst>
          </p:cNvPr>
          <p:cNvSpPr txBox="1"/>
          <p:nvPr/>
        </p:nvSpPr>
        <p:spPr>
          <a:xfrm>
            <a:off x="9152607" y="1795980"/>
            <a:ext cx="25726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5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Аварийные</a:t>
            </a:r>
            <a:endParaRPr lang="en-GB" sz="25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4EFDBEC-57A1-4304-8E35-9B6BB99E2770}"/>
              </a:ext>
            </a:extLst>
          </p:cNvPr>
          <p:cNvSpPr txBox="1"/>
          <p:nvPr/>
        </p:nvSpPr>
        <p:spPr>
          <a:xfrm>
            <a:off x="7632487" y="3159191"/>
            <a:ext cx="152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0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168К</a:t>
            </a:r>
            <a:endParaRPr lang="en-GB" sz="30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692658" y="6233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Noto Sans"/>
              </a:rPr>
              <a:t>3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99007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095734D-EB1E-4E36-B269-E527F71AA918}"/>
              </a:ext>
            </a:extLst>
          </p:cNvPr>
          <p:cNvSpPr txBox="1"/>
          <p:nvPr/>
        </p:nvSpPr>
        <p:spPr>
          <a:xfrm>
            <a:off x="734943" y="1849106"/>
            <a:ext cx="2674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/>
              </a:rPr>
              <a:t>96 МРП при строительстве,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/>
              </a:rPr>
              <a:t> 47 МРП при реконструкции ежегодно в течение 8 лет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EAD62C7-7932-41A2-B5E9-59F44F4DBB56}"/>
              </a:ext>
            </a:extLst>
          </p:cNvPr>
          <p:cNvSpPr/>
          <p:nvPr/>
        </p:nvSpPr>
        <p:spPr>
          <a:xfrm>
            <a:off x="608734" y="1414848"/>
            <a:ext cx="113622" cy="10806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282F39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696A7EF-B515-4527-98AA-1746E60606B6}"/>
              </a:ext>
            </a:extLst>
          </p:cNvPr>
          <p:cNvSpPr txBox="1"/>
          <p:nvPr/>
        </p:nvSpPr>
        <p:spPr>
          <a:xfrm>
            <a:off x="737177" y="1340275"/>
            <a:ext cx="2862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600" b="1" noProof="0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ВОЗМЕЩЕНИЕ КАПИТАЛЬНЫХ ЗАТРАТ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D18AFAE-9CCC-43A6-9079-390A54A8C23B}"/>
              </a:ext>
            </a:extLst>
          </p:cNvPr>
          <p:cNvSpPr txBox="1"/>
          <p:nvPr/>
        </p:nvSpPr>
        <p:spPr>
          <a:xfrm>
            <a:off x="756109" y="3500346"/>
            <a:ext cx="25335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/>
              </a:rPr>
              <a:t>В среднем 281 тыс.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/>
              </a:rPr>
              <a:t>тг</a:t>
            </a:r>
            <a:r>
              <a:rPr lang="ru-RU" sz="1400" dirty="0" smtClean="0">
                <a:solidFill>
                  <a:srgbClr val="282F39"/>
                </a:solidFill>
                <a:latin typeface="Noto Sans" panose="020B0502040504020204"/>
              </a:rPr>
              <a:t> на </a:t>
            </a:r>
            <a:br>
              <a:rPr lang="ru-RU" sz="1400" dirty="0" smtClean="0">
                <a:solidFill>
                  <a:srgbClr val="282F39"/>
                </a:solidFill>
                <a:latin typeface="Noto Sans" panose="020B0502040504020204"/>
              </a:rPr>
            </a:br>
            <a:r>
              <a:rPr lang="ru-RU" sz="1400" dirty="0" smtClean="0">
                <a:solidFill>
                  <a:srgbClr val="282F39"/>
                </a:solidFill>
                <a:latin typeface="Noto Sans" panose="020B0502040504020204"/>
              </a:rPr>
              <a:t>1-го ученика ежегодно в течение всего периода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5E5DB54-E749-4B0C-ADF8-05BD7AACC6DE}"/>
              </a:ext>
            </a:extLst>
          </p:cNvPr>
          <p:cNvSpPr/>
          <p:nvPr/>
        </p:nvSpPr>
        <p:spPr>
          <a:xfrm>
            <a:off x="608734" y="3085025"/>
            <a:ext cx="104378" cy="1047195"/>
          </a:xfrm>
          <a:prstGeom prst="rect">
            <a:avLst/>
          </a:prstGeom>
          <a:solidFill>
            <a:srgbClr val="074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282F39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7542188-18D3-4C04-B7B7-95A29B76051A}"/>
              </a:ext>
            </a:extLst>
          </p:cNvPr>
          <p:cNvSpPr txBox="1"/>
          <p:nvPr/>
        </p:nvSpPr>
        <p:spPr>
          <a:xfrm>
            <a:off x="718784" y="2996245"/>
            <a:ext cx="3052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6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ВОЗМЕЩЕНИЕ ОПЕРАЦИОННЫХ ЗАТРАТ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BF5983D-3E2A-4537-A507-79D7E38C291B}"/>
              </a:ext>
            </a:extLst>
          </p:cNvPr>
          <p:cNvSpPr txBox="1"/>
          <p:nvPr/>
        </p:nvSpPr>
        <p:spPr>
          <a:xfrm>
            <a:off x="704645" y="5106091"/>
            <a:ext cx="2939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282F39"/>
                </a:solidFill>
                <a:latin typeface="Noto Sans" panose="020B0502040504020204" pitchFamily="34"/>
              </a:rPr>
              <a:t>Целевое назначение «школа» сохраняется в течение 20 лет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699E981F-CA67-4687-AF94-16C87D678A8E}"/>
              </a:ext>
            </a:extLst>
          </p:cNvPr>
          <p:cNvSpPr/>
          <p:nvPr/>
        </p:nvSpPr>
        <p:spPr>
          <a:xfrm>
            <a:off x="600267" y="4563254"/>
            <a:ext cx="113622" cy="998321"/>
          </a:xfrm>
          <a:prstGeom prst="rect">
            <a:avLst/>
          </a:prstGeom>
          <a:solidFill>
            <a:srgbClr val="FCB4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282F39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4A26CC9-4995-47D3-8195-CB3B79FA5F48}"/>
              </a:ext>
            </a:extLst>
          </p:cNvPr>
          <p:cNvSpPr txBox="1"/>
          <p:nvPr/>
        </p:nvSpPr>
        <p:spPr>
          <a:xfrm>
            <a:off x="733402" y="4513794"/>
            <a:ext cx="2559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ЗДАНИЕ ОСТАЕТСЯ </a:t>
            </a:r>
          </a:p>
          <a:p>
            <a:pPr lvl="0">
              <a:defRPr/>
            </a:pPr>
            <a:r>
              <a:rPr lang="ru-RU" sz="16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В СОБСТВЕННОСТИ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6547FA2-2348-466B-8BC1-734B8FFD030A}"/>
              </a:ext>
            </a:extLst>
          </p:cNvPr>
          <p:cNvSpPr txBox="1"/>
          <p:nvPr/>
        </p:nvSpPr>
        <p:spPr>
          <a:xfrm>
            <a:off x="9081656" y="1908098"/>
            <a:ext cx="2690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/>
              </a:rPr>
              <a:t>В рамках программ «ДКБ», «Экономика простых вещей» через фонд «Даму»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BE5F361-5040-434B-8751-340D63FA8C58}"/>
              </a:ext>
            </a:extLst>
          </p:cNvPr>
          <p:cNvSpPr/>
          <p:nvPr/>
        </p:nvSpPr>
        <p:spPr>
          <a:xfrm>
            <a:off x="8976296" y="1515291"/>
            <a:ext cx="98520" cy="1072479"/>
          </a:xfrm>
          <a:prstGeom prst="rect">
            <a:avLst/>
          </a:prstGeom>
          <a:solidFill>
            <a:srgbClr val="CB1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282F39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1C9DA1A-98B5-4949-BB35-FC121FADB67C}"/>
              </a:ext>
            </a:extLst>
          </p:cNvPr>
          <p:cNvSpPr txBox="1"/>
          <p:nvPr/>
        </p:nvSpPr>
        <p:spPr>
          <a:xfrm>
            <a:off x="9090123" y="1414848"/>
            <a:ext cx="2354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600" b="1" noProof="0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СУБСИДИРОВАНИЕ ЗАЙМА БВУ ДО 9%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C5C94D0-9F90-4875-B023-12FA256B36F5}"/>
              </a:ext>
            </a:extLst>
          </p:cNvPr>
          <p:cNvSpPr txBox="1"/>
          <p:nvPr/>
        </p:nvSpPr>
        <p:spPr>
          <a:xfrm>
            <a:off x="9112761" y="3556383"/>
            <a:ext cx="25335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282F39"/>
                </a:solidFill>
                <a:latin typeface="Noto Sans" panose="020B0502040504020204" pitchFamily="34"/>
              </a:rPr>
              <a:t>Возможность получения земельного участка для реализации проекта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CD5620D-8528-4F18-9318-F3A996B9029E}"/>
              </a:ext>
            </a:extLst>
          </p:cNvPr>
          <p:cNvSpPr/>
          <p:nvPr/>
        </p:nvSpPr>
        <p:spPr>
          <a:xfrm>
            <a:off x="8976296" y="3133390"/>
            <a:ext cx="98520" cy="1105619"/>
          </a:xfrm>
          <a:prstGeom prst="rect">
            <a:avLst/>
          </a:prstGeom>
          <a:solidFill>
            <a:srgbClr val="42A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282F39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55BAAB6-96A1-4C40-A4E6-6EDA92DCEF60}"/>
              </a:ext>
            </a:extLst>
          </p:cNvPr>
          <p:cNvSpPr txBox="1"/>
          <p:nvPr/>
        </p:nvSpPr>
        <p:spPr>
          <a:xfrm>
            <a:off x="9121228" y="3027242"/>
            <a:ext cx="2486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noProof="0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ПРЕДОСТАВЛЕНИЕ НАТУРНОГО ГРАНТА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3099216-D6FC-4275-8849-671F047C945D}"/>
              </a:ext>
            </a:extLst>
          </p:cNvPr>
          <p:cNvSpPr txBox="1"/>
          <p:nvPr/>
        </p:nvSpPr>
        <p:spPr>
          <a:xfrm>
            <a:off x="600267" y="151382"/>
            <a:ext cx="110544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50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МЕРЫ ГОСПОДДЕРЖКИ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Rectangle: Rounded Corners 1">
            <a:extLst>
              <a:ext uri="{FF2B5EF4-FFF2-40B4-BE49-F238E27FC236}">
                <a16:creationId xmlns="" xmlns:a16="http://schemas.microsoft.com/office/drawing/2014/main" id="{BBC6171E-9F06-4F3F-8513-3705203FD26C}"/>
              </a:ext>
            </a:extLst>
          </p:cNvPr>
          <p:cNvSpPr/>
          <p:nvPr/>
        </p:nvSpPr>
        <p:spPr>
          <a:xfrm>
            <a:off x="3799423" y="1447793"/>
            <a:ext cx="2099733" cy="1921933"/>
          </a:xfrm>
          <a:prstGeom prst="roundRect">
            <a:avLst>
              <a:gd name="adj" fmla="val 100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121">
            <a:extLst>
              <a:ext uri="{FF2B5EF4-FFF2-40B4-BE49-F238E27FC236}">
                <a16:creationId xmlns="" xmlns:a16="http://schemas.microsoft.com/office/drawing/2014/main" id="{C815D8B3-F3B9-4C8E-975C-FAACA5B60B5C}"/>
              </a:ext>
            </a:extLst>
          </p:cNvPr>
          <p:cNvSpPr/>
          <p:nvPr/>
        </p:nvSpPr>
        <p:spPr>
          <a:xfrm>
            <a:off x="6170091" y="1447793"/>
            <a:ext cx="2099733" cy="1921933"/>
          </a:xfrm>
          <a:prstGeom prst="roundRect">
            <a:avLst>
              <a:gd name="adj" fmla="val 1005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123">
            <a:extLst>
              <a:ext uri="{FF2B5EF4-FFF2-40B4-BE49-F238E27FC236}">
                <a16:creationId xmlns="" xmlns:a16="http://schemas.microsoft.com/office/drawing/2014/main" id="{6FC88E1D-7D6D-4742-B0B4-17CF147A16BE}"/>
              </a:ext>
            </a:extLst>
          </p:cNvPr>
          <p:cNvSpPr/>
          <p:nvPr/>
        </p:nvSpPr>
        <p:spPr>
          <a:xfrm>
            <a:off x="3799422" y="3615259"/>
            <a:ext cx="2099733" cy="1921933"/>
          </a:xfrm>
          <a:prstGeom prst="roundRect">
            <a:avLst>
              <a:gd name="adj" fmla="val 1005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124">
            <a:extLst>
              <a:ext uri="{FF2B5EF4-FFF2-40B4-BE49-F238E27FC236}">
                <a16:creationId xmlns="" xmlns:a16="http://schemas.microsoft.com/office/drawing/2014/main" id="{A27B3304-E45F-48D9-907A-37A01FFFCF37}"/>
              </a:ext>
            </a:extLst>
          </p:cNvPr>
          <p:cNvSpPr/>
          <p:nvPr/>
        </p:nvSpPr>
        <p:spPr>
          <a:xfrm>
            <a:off x="6175076" y="3615258"/>
            <a:ext cx="2099733" cy="1921933"/>
          </a:xfrm>
          <a:prstGeom prst="roundRect">
            <a:avLst>
              <a:gd name="adj" fmla="val 1005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127">
            <a:extLst>
              <a:ext uri="{FF2B5EF4-FFF2-40B4-BE49-F238E27FC236}">
                <a16:creationId xmlns="" xmlns:a16="http://schemas.microsoft.com/office/drawing/2014/main" id="{F80AC219-D899-41F8-8863-7C4D77CFA23A}"/>
              </a:ext>
            </a:extLst>
          </p:cNvPr>
          <p:cNvGrpSpPr/>
          <p:nvPr/>
        </p:nvGrpSpPr>
        <p:grpSpPr>
          <a:xfrm>
            <a:off x="4344588" y="1700570"/>
            <a:ext cx="1009399" cy="1009154"/>
            <a:chOff x="2700338" y="8651875"/>
            <a:chExt cx="6545262" cy="6543675"/>
          </a:xfrm>
          <a:solidFill>
            <a:schemeClr val="bg1"/>
          </a:solidFill>
        </p:grpSpPr>
        <p:sp>
          <p:nvSpPr>
            <p:cNvPr id="37" name="Freeform 18">
              <a:extLst>
                <a:ext uri="{FF2B5EF4-FFF2-40B4-BE49-F238E27FC236}">
                  <a16:creationId xmlns="" xmlns:a16="http://schemas.microsoft.com/office/drawing/2014/main" id="{BD135E5D-E1BA-454E-87FD-CA776611FA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0338" y="10820400"/>
              <a:ext cx="4376737" cy="43751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9">
              <a:extLst>
                <a:ext uri="{FF2B5EF4-FFF2-40B4-BE49-F238E27FC236}">
                  <a16:creationId xmlns="" xmlns:a16="http://schemas.microsoft.com/office/drawing/2014/main" id="{AF092885-5FB7-4457-A7E0-05E1299147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2375" y="11879263"/>
              <a:ext cx="2255837" cy="2120900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0">
              <a:extLst>
                <a:ext uri="{FF2B5EF4-FFF2-40B4-BE49-F238E27FC236}">
                  <a16:creationId xmlns="" xmlns:a16="http://schemas.microsoft.com/office/drawing/2014/main" id="{CEC46462-3580-4AFE-9F4B-1E69104F7D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651875"/>
              <a:ext cx="3311525" cy="3309938"/>
            </a:xfrm>
            <a:custGeom>
              <a:avLst/>
              <a:gdLst>
                <a:gd name="T0" fmla="*/ 476 w 1041"/>
                <a:gd name="T1" fmla="*/ 1041 h 1041"/>
                <a:gd name="T2" fmla="*/ 397 w 1041"/>
                <a:gd name="T3" fmla="*/ 930 h 1041"/>
                <a:gd name="T4" fmla="*/ 279 w 1041"/>
                <a:gd name="T5" fmla="*/ 927 h 1041"/>
                <a:gd name="T6" fmla="*/ 121 w 1041"/>
                <a:gd name="T7" fmla="*/ 857 h 1041"/>
                <a:gd name="T8" fmla="*/ 143 w 1041"/>
                <a:gd name="T9" fmla="*/ 723 h 1041"/>
                <a:gd name="T10" fmla="*/ 62 w 1041"/>
                <a:gd name="T11" fmla="*/ 637 h 1041"/>
                <a:gd name="T12" fmla="*/ 0 w 1041"/>
                <a:gd name="T13" fmla="*/ 476 h 1041"/>
                <a:gd name="T14" fmla="*/ 111 w 1041"/>
                <a:gd name="T15" fmla="*/ 397 h 1041"/>
                <a:gd name="T16" fmla="*/ 114 w 1041"/>
                <a:gd name="T17" fmla="*/ 279 h 1041"/>
                <a:gd name="T18" fmla="*/ 184 w 1041"/>
                <a:gd name="T19" fmla="*/ 121 h 1041"/>
                <a:gd name="T20" fmla="*/ 318 w 1041"/>
                <a:gd name="T21" fmla="*/ 143 h 1041"/>
                <a:gd name="T22" fmla="*/ 404 w 1041"/>
                <a:gd name="T23" fmla="*/ 62 h 1041"/>
                <a:gd name="T24" fmla="*/ 565 w 1041"/>
                <a:gd name="T25" fmla="*/ 0 h 1041"/>
                <a:gd name="T26" fmla="*/ 644 w 1041"/>
                <a:gd name="T27" fmla="*/ 110 h 1041"/>
                <a:gd name="T28" fmla="*/ 762 w 1041"/>
                <a:gd name="T29" fmla="*/ 114 h 1041"/>
                <a:gd name="T30" fmla="*/ 920 w 1041"/>
                <a:gd name="T31" fmla="*/ 184 h 1041"/>
                <a:gd name="T32" fmla="*/ 898 w 1041"/>
                <a:gd name="T33" fmla="*/ 318 h 1041"/>
                <a:gd name="T34" fmla="*/ 979 w 1041"/>
                <a:gd name="T35" fmla="*/ 404 h 1041"/>
                <a:gd name="T36" fmla="*/ 1041 w 1041"/>
                <a:gd name="T37" fmla="*/ 565 h 1041"/>
                <a:gd name="T38" fmla="*/ 931 w 1041"/>
                <a:gd name="T39" fmla="*/ 644 h 1041"/>
                <a:gd name="T40" fmla="*/ 927 w 1041"/>
                <a:gd name="T41" fmla="*/ 762 h 1041"/>
                <a:gd name="T42" fmla="*/ 857 w 1041"/>
                <a:gd name="T43" fmla="*/ 920 h 1041"/>
                <a:gd name="T44" fmla="*/ 723 w 1041"/>
                <a:gd name="T45" fmla="*/ 898 h 1041"/>
                <a:gd name="T46" fmla="*/ 637 w 1041"/>
                <a:gd name="T47" fmla="*/ 979 h 1041"/>
                <a:gd name="T48" fmla="*/ 488 w 1041"/>
                <a:gd name="T49" fmla="*/ 954 h 1041"/>
                <a:gd name="T50" fmla="*/ 559 w 1041"/>
                <a:gd name="T51" fmla="*/ 910 h 1041"/>
                <a:gd name="T52" fmla="*/ 689 w 1041"/>
                <a:gd name="T53" fmla="*/ 817 h 1041"/>
                <a:gd name="T54" fmla="*/ 804 w 1041"/>
                <a:gd name="T55" fmla="*/ 849 h 1041"/>
                <a:gd name="T56" fmla="*/ 823 w 1041"/>
                <a:gd name="T57" fmla="*/ 769 h 1041"/>
                <a:gd name="T58" fmla="*/ 850 w 1041"/>
                <a:gd name="T59" fmla="*/ 611 h 1041"/>
                <a:gd name="T60" fmla="*/ 954 w 1041"/>
                <a:gd name="T61" fmla="*/ 553 h 1041"/>
                <a:gd name="T62" fmla="*/ 910 w 1041"/>
                <a:gd name="T63" fmla="*/ 482 h 1041"/>
                <a:gd name="T64" fmla="*/ 817 w 1041"/>
                <a:gd name="T65" fmla="*/ 352 h 1041"/>
                <a:gd name="T66" fmla="*/ 850 w 1041"/>
                <a:gd name="T67" fmla="*/ 237 h 1041"/>
                <a:gd name="T68" fmla="*/ 769 w 1041"/>
                <a:gd name="T69" fmla="*/ 218 h 1041"/>
                <a:gd name="T70" fmla="*/ 612 w 1041"/>
                <a:gd name="T71" fmla="*/ 191 h 1041"/>
                <a:gd name="T72" fmla="*/ 553 w 1041"/>
                <a:gd name="T73" fmla="*/ 87 h 1041"/>
                <a:gd name="T74" fmla="*/ 482 w 1041"/>
                <a:gd name="T75" fmla="*/ 131 h 1041"/>
                <a:gd name="T76" fmla="*/ 353 w 1041"/>
                <a:gd name="T77" fmla="*/ 224 h 1041"/>
                <a:gd name="T78" fmla="*/ 237 w 1041"/>
                <a:gd name="T79" fmla="*/ 191 h 1041"/>
                <a:gd name="T80" fmla="*/ 218 w 1041"/>
                <a:gd name="T81" fmla="*/ 272 h 1041"/>
                <a:gd name="T82" fmla="*/ 192 w 1041"/>
                <a:gd name="T83" fmla="*/ 429 h 1041"/>
                <a:gd name="T84" fmla="*/ 87 w 1041"/>
                <a:gd name="T85" fmla="*/ 488 h 1041"/>
                <a:gd name="T86" fmla="*/ 131 w 1041"/>
                <a:gd name="T87" fmla="*/ 559 h 1041"/>
                <a:gd name="T88" fmla="*/ 224 w 1041"/>
                <a:gd name="T89" fmla="*/ 688 h 1041"/>
                <a:gd name="T90" fmla="*/ 192 w 1041"/>
                <a:gd name="T91" fmla="*/ 804 h 1041"/>
                <a:gd name="T92" fmla="*/ 272 w 1041"/>
                <a:gd name="T93" fmla="*/ 823 h 1041"/>
                <a:gd name="T94" fmla="*/ 430 w 1041"/>
                <a:gd name="T95" fmla="*/ 849 h 1041"/>
                <a:gd name="T96" fmla="*/ 488 w 1041"/>
                <a:gd name="T97" fmla="*/ 95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1" h="1041">
                  <a:moveTo>
                    <a:pt x="565" y="1041"/>
                  </a:moveTo>
                  <a:cubicBezTo>
                    <a:pt x="476" y="1041"/>
                    <a:pt x="476" y="1041"/>
                    <a:pt x="476" y="1041"/>
                  </a:cubicBezTo>
                  <a:cubicBezTo>
                    <a:pt x="440" y="1041"/>
                    <a:pt x="409" y="1014"/>
                    <a:pt x="404" y="979"/>
                  </a:cubicBezTo>
                  <a:cubicBezTo>
                    <a:pt x="402" y="963"/>
                    <a:pt x="399" y="947"/>
                    <a:pt x="397" y="930"/>
                  </a:cubicBezTo>
                  <a:cubicBezTo>
                    <a:pt x="370" y="922"/>
                    <a:pt x="343" y="911"/>
                    <a:pt x="318" y="898"/>
                  </a:cubicBezTo>
                  <a:cubicBezTo>
                    <a:pt x="305" y="907"/>
                    <a:pt x="292" y="917"/>
                    <a:pt x="279" y="927"/>
                  </a:cubicBezTo>
                  <a:cubicBezTo>
                    <a:pt x="250" y="948"/>
                    <a:pt x="210" y="945"/>
                    <a:pt x="184" y="920"/>
                  </a:cubicBezTo>
                  <a:cubicBezTo>
                    <a:pt x="121" y="857"/>
                    <a:pt x="121" y="857"/>
                    <a:pt x="121" y="857"/>
                  </a:cubicBezTo>
                  <a:cubicBezTo>
                    <a:pt x="96" y="831"/>
                    <a:pt x="93" y="791"/>
                    <a:pt x="114" y="762"/>
                  </a:cubicBezTo>
                  <a:cubicBezTo>
                    <a:pt x="124" y="749"/>
                    <a:pt x="133" y="736"/>
                    <a:pt x="143" y="723"/>
                  </a:cubicBezTo>
                  <a:cubicBezTo>
                    <a:pt x="130" y="698"/>
                    <a:pt x="119" y="671"/>
                    <a:pt x="111" y="644"/>
                  </a:cubicBezTo>
                  <a:cubicBezTo>
                    <a:pt x="94" y="642"/>
                    <a:pt x="78" y="639"/>
                    <a:pt x="62" y="637"/>
                  </a:cubicBezTo>
                  <a:cubicBezTo>
                    <a:pt x="27" y="632"/>
                    <a:pt x="0" y="601"/>
                    <a:pt x="0" y="565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0" y="440"/>
                    <a:pt x="27" y="409"/>
                    <a:pt x="62" y="404"/>
                  </a:cubicBezTo>
                  <a:cubicBezTo>
                    <a:pt x="78" y="401"/>
                    <a:pt x="94" y="399"/>
                    <a:pt x="111" y="397"/>
                  </a:cubicBezTo>
                  <a:cubicBezTo>
                    <a:pt x="119" y="369"/>
                    <a:pt x="130" y="343"/>
                    <a:pt x="143" y="318"/>
                  </a:cubicBezTo>
                  <a:cubicBezTo>
                    <a:pt x="133" y="305"/>
                    <a:pt x="124" y="291"/>
                    <a:pt x="114" y="279"/>
                  </a:cubicBezTo>
                  <a:cubicBezTo>
                    <a:pt x="93" y="250"/>
                    <a:pt x="96" y="209"/>
                    <a:pt x="121" y="18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210" y="96"/>
                    <a:pt x="250" y="92"/>
                    <a:pt x="279" y="114"/>
                  </a:cubicBezTo>
                  <a:cubicBezTo>
                    <a:pt x="292" y="123"/>
                    <a:pt x="305" y="133"/>
                    <a:pt x="318" y="143"/>
                  </a:cubicBezTo>
                  <a:cubicBezTo>
                    <a:pt x="343" y="129"/>
                    <a:pt x="370" y="118"/>
                    <a:pt x="397" y="110"/>
                  </a:cubicBezTo>
                  <a:cubicBezTo>
                    <a:pt x="399" y="94"/>
                    <a:pt x="402" y="78"/>
                    <a:pt x="404" y="62"/>
                  </a:cubicBezTo>
                  <a:cubicBezTo>
                    <a:pt x="409" y="27"/>
                    <a:pt x="440" y="0"/>
                    <a:pt x="476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601" y="0"/>
                    <a:pt x="632" y="27"/>
                    <a:pt x="637" y="62"/>
                  </a:cubicBezTo>
                  <a:cubicBezTo>
                    <a:pt x="640" y="78"/>
                    <a:pt x="642" y="94"/>
                    <a:pt x="644" y="110"/>
                  </a:cubicBezTo>
                  <a:cubicBezTo>
                    <a:pt x="672" y="118"/>
                    <a:pt x="698" y="129"/>
                    <a:pt x="723" y="143"/>
                  </a:cubicBezTo>
                  <a:cubicBezTo>
                    <a:pt x="736" y="133"/>
                    <a:pt x="750" y="123"/>
                    <a:pt x="762" y="114"/>
                  </a:cubicBezTo>
                  <a:cubicBezTo>
                    <a:pt x="791" y="92"/>
                    <a:pt x="832" y="96"/>
                    <a:pt x="857" y="121"/>
                  </a:cubicBezTo>
                  <a:cubicBezTo>
                    <a:pt x="920" y="184"/>
                    <a:pt x="920" y="184"/>
                    <a:pt x="920" y="184"/>
                  </a:cubicBezTo>
                  <a:cubicBezTo>
                    <a:pt x="945" y="209"/>
                    <a:pt x="949" y="250"/>
                    <a:pt x="927" y="278"/>
                  </a:cubicBezTo>
                  <a:cubicBezTo>
                    <a:pt x="918" y="291"/>
                    <a:pt x="908" y="305"/>
                    <a:pt x="898" y="318"/>
                  </a:cubicBezTo>
                  <a:cubicBezTo>
                    <a:pt x="912" y="343"/>
                    <a:pt x="923" y="369"/>
                    <a:pt x="931" y="397"/>
                  </a:cubicBezTo>
                  <a:cubicBezTo>
                    <a:pt x="947" y="399"/>
                    <a:pt x="963" y="401"/>
                    <a:pt x="979" y="404"/>
                  </a:cubicBezTo>
                  <a:cubicBezTo>
                    <a:pt x="1014" y="409"/>
                    <a:pt x="1041" y="440"/>
                    <a:pt x="1041" y="476"/>
                  </a:cubicBezTo>
                  <a:cubicBezTo>
                    <a:pt x="1041" y="565"/>
                    <a:pt x="1041" y="565"/>
                    <a:pt x="1041" y="565"/>
                  </a:cubicBezTo>
                  <a:cubicBezTo>
                    <a:pt x="1041" y="601"/>
                    <a:pt x="1014" y="632"/>
                    <a:pt x="979" y="637"/>
                  </a:cubicBezTo>
                  <a:cubicBezTo>
                    <a:pt x="963" y="639"/>
                    <a:pt x="947" y="642"/>
                    <a:pt x="931" y="644"/>
                  </a:cubicBezTo>
                  <a:cubicBezTo>
                    <a:pt x="923" y="671"/>
                    <a:pt x="911" y="698"/>
                    <a:pt x="898" y="723"/>
                  </a:cubicBezTo>
                  <a:cubicBezTo>
                    <a:pt x="908" y="736"/>
                    <a:pt x="918" y="749"/>
                    <a:pt x="927" y="762"/>
                  </a:cubicBezTo>
                  <a:cubicBezTo>
                    <a:pt x="949" y="791"/>
                    <a:pt x="945" y="831"/>
                    <a:pt x="920" y="857"/>
                  </a:cubicBezTo>
                  <a:cubicBezTo>
                    <a:pt x="857" y="920"/>
                    <a:pt x="857" y="920"/>
                    <a:pt x="857" y="920"/>
                  </a:cubicBezTo>
                  <a:cubicBezTo>
                    <a:pt x="832" y="945"/>
                    <a:pt x="791" y="948"/>
                    <a:pt x="762" y="927"/>
                  </a:cubicBezTo>
                  <a:cubicBezTo>
                    <a:pt x="750" y="917"/>
                    <a:pt x="736" y="907"/>
                    <a:pt x="723" y="898"/>
                  </a:cubicBezTo>
                  <a:cubicBezTo>
                    <a:pt x="698" y="911"/>
                    <a:pt x="672" y="922"/>
                    <a:pt x="644" y="930"/>
                  </a:cubicBezTo>
                  <a:cubicBezTo>
                    <a:pt x="642" y="947"/>
                    <a:pt x="640" y="963"/>
                    <a:pt x="637" y="979"/>
                  </a:cubicBezTo>
                  <a:cubicBezTo>
                    <a:pt x="632" y="1014"/>
                    <a:pt x="601" y="1041"/>
                    <a:pt x="565" y="1041"/>
                  </a:cubicBezTo>
                  <a:close/>
                  <a:moveTo>
                    <a:pt x="488" y="954"/>
                  </a:moveTo>
                  <a:cubicBezTo>
                    <a:pt x="553" y="954"/>
                    <a:pt x="553" y="954"/>
                    <a:pt x="553" y="954"/>
                  </a:cubicBezTo>
                  <a:cubicBezTo>
                    <a:pt x="555" y="939"/>
                    <a:pt x="557" y="924"/>
                    <a:pt x="559" y="910"/>
                  </a:cubicBezTo>
                  <a:cubicBezTo>
                    <a:pt x="563" y="881"/>
                    <a:pt x="583" y="857"/>
                    <a:pt x="612" y="849"/>
                  </a:cubicBezTo>
                  <a:cubicBezTo>
                    <a:pt x="639" y="842"/>
                    <a:pt x="665" y="831"/>
                    <a:pt x="689" y="817"/>
                  </a:cubicBezTo>
                  <a:cubicBezTo>
                    <a:pt x="714" y="803"/>
                    <a:pt x="746" y="805"/>
                    <a:pt x="769" y="823"/>
                  </a:cubicBezTo>
                  <a:cubicBezTo>
                    <a:pt x="781" y="832"/>
                    <a:pt x="793" y="841"/>
                    <a:pt x="804" y="849"/>
                  </a:cubicBezTo>
                  <a:cubicBezTo>
                    <a:pt x="850" y="804"/>
                    <a:pt x="850" y="804"/>
                    <a:pt x="850" y="804"/>
                  </a:cubicBezTo>
                  <a:cubicBezTo>
                    <a:pt x="841" y="792"/>
                    <a:pt x="832" y="780"/>
                    <a:pt x="823" y="769"/>
                  </a:cubicBezTo>
                  <a:cubicBezTo>
                    <a:pt x="805" y="745"/>
                    <a:pt x="803" y="714"/>
                    <a:pt x="817" y="688"/>
                  </a:cubicBezTo>
                  <a:cubicBezTo>
                    <a:pt x="831" y="664"/>
                    <a:pt x="842" y="638"/>
                    <a:pt x="850" y="611"/>
                  </a:cubicBezTo>
                  <a:cubicBezTo>
                    <a:pt x="857" y="583"/>
                    <a:pt x="881" y="562"/>
                    <a:pt x="910" y="559"/>
                  </a:cubicBezTo>
                  <a:cubicBezTo>
                    <a:pt x="925" y="557"/>
                    <a:pt x="940" y="555"/>
                    <a:pt x="954" y="553"/>
                  </a:cubicBezTo>
                  <a:cubicBezTo>
                    <a:pt x="954" y="488"/>
                    <a:pt x="954" y="488"/>
                    <a:pt x="954" y="488"/>
                  </a:cubicBezTo>
                  <a:cubicBezTo>
                    <a:pt x="940" y="486"/>
                    <a:pt x="925" y="484"/>
                    <a:pt x="910" y="482"/>
                  </a:cubicBezTo>
                  <a:cubicBezTo>
                    <a:pt x="881" y="478"/>
                    <a:pt x="857" y="458"/>
                    <a:pt x="850" y="429"/>
                  </a:cubicBezTo>
                  <a:cubicBezTo>
                    <a:pt x="842" y="402"/>
                    <a:pt x="831" y="376"/>
                    <a:pt x="817" y="352"/>
                  </a:cubicBezTo>
                  <a:cubicBezTo>
                    <a:pt x="803" y="327"/>
                    <a:pt x="805" y="295"/>
                    <a:pt x="823" y="272"/>
                  </a:cubicBezTo>
                  <a:cubicBezTo>
                    <a:pt x="832" y="260"/>
                    <a:pt x="841" y="248"/>
                    <a:pt x="850" y="237"/>
                  </a:cubicBezTo>
                  <a:cubicBezTo>
                    <a:pt x="804" y="191"/>
                    <a:pt x="804" y="191"/>
                    <a:pt x="804" y="191"/>
                  </a:cubicBezTo>
                  <a:cubicBezTo>
                    <a:pt x="793" y="200"/>
                    <a:pt x="781" y="209"/>
                    <a:pt x="769" y="218"/>
                  </a:cubicBezTo>
                  <a:cubicBezTo>
                    <a:pt x="746" y="236"/>
                    <a:pt x="714" y="238"/>
                    <a:pt x="689" y="224"/>
                  </a:cubicBezTo>
                  <a:cubicBezTo>
                    <a:pt x="665" y="210"/>
                    <a:pt x="639" y="199"/>
                    <a:pt x="612" y="191"/>
                  </a:cubicBezTo>
                  <a:cubicBezTo>
                    <a:pt x="583" y="184"/>
                    <a:pt x="563" y="160"/>
                    <a:pt x="559" y="131"/>
                  </a:cubicBezTo>
                  <a:cubicBezTo>
                    <a:pt x="557" y="116"/>
                    <a:pt x="555" y="101"/>
                    <a:pt x="553" y="87"/>
                  </a:cubicBezTo>
                  <a:cubicBezTo>
                    <a:pt x="488" y="87"/>
                    <a:pt x="488" y="87"/>
                    <a:pt x="488" y="87"/>
                  </a:cubicBezTo>
                  <a:cubicBezTo>
                    <a:pt x="486" y="101"/>
                    <a:pt x="484" y="116"/>
                    <a:pt x="482" y="131"/>
                  </a:cubicBezTo>
                  <a:cubicBezTo>
                    <a:pt x="479" y="160"/>
                    <a:pt x="458" y="184"/>
                    <a:pt x="430" y="191"/>
                  </a:cubicBezTo>
                  <a:cubicBezTo>
                    <a:pt x="403" y="199"/>
                    <a:pt x="377" y="210"/>
                    <a:pt x="353" y="224"/>
                  </a:cubicBezTo>
                  <a:cubicBezTo>
                    <a:pt x="327" y="238"/>
                    <a:pt x="296" y="236"/>
                    <a:pt x="272" y="218"/>
                  </a:cubicBezTo>
                  <a:cubicBezTo>
                    <a:pt x="261" y="209"/>
                    <a:pt x="249" y="200"/>
                    <a:pt x="237" y="191"/>
                  </a:cubicBezTo>
                  <a:cubicBezTo>
                    <a:pt x="192" y="237"/>
                    <a:pt x="192" y="237"/>
                    <a:pt x="192" y="237"/>
                  </a:cubicBezTo>
                  <a:cubicBezTo>
                    <a:pt x="200" y="248"/>
                    <a:pt x="209" y="260"/>
                    <a:pt x="218" y="272"/>
                  </a:cubicBezTo>
                  <a:cubicBezTo>
                    <a:pt x="236" y="295"/>
                    <a:pt x="238" y="327"/>
                    <a:pt x="224" y="352"/>
                  </a:cubicBezTo>
                  <a:cubicBezTo>
                    <a:pt x="210" y="376"/>
                    <a:pt x="199" y="402"/>
                    <a:pt x="192" y="429"/>
                  </a:cubicBezTo>
                  <a:cubicBezTo>
                    <a:pt x="184" y="458"/>
                    <a:pt x="160" y="478"/>
                    <a:pt x="131" y="482"/>
                  </a:cubicBezTo>
                  <a:cubicBezTo>
                    <a:pt x="117" y="484"/>
                    <a:pt x="102" y="486"/>
                    <a:pt x="87" y="488"/>
                  </a:cubicBezTo>
                  <a:cubicBezTo>
                    <a:pt x="87" y="553"/>
                    <a:pt x="87" y="553"/>
                    <a:pt x="87" y="553"/>
                  </a:cubicBezTo>
                  <a:cubicBezTo>
                    <a:pt x="102" y="555"/>
                    <a:pt x="117" y="557"/>
                    <a:pt x="131" y="559"/>
                  </a:cubicBezTo>
                  <a:cubicBezTo>
                    <a:pt x="160" y="562"/>
                    <a:pt x="184" y="583"/>
                    <a:pt x="192" y="611"/>
                  </a:cubicBezTo>
                  <a:cubicBezTo>
                    <a:pt x="199" y="638"/>
                    <a:pt x="210" y="664"/>
                    <a:pt x="224" y="688"/>
                  </a:cubicBezTo>
                  <a:cubicBezTo>
                    <a:pt x="238" y="714"/>
                    <a:pt x="236" y="745"/>
                    <a:pt x="218" y="769"/>
                  </a:cubicBezTo>
                  <a:cubicBezTo>
                    <a:pt x="209" y="780"/>
                    <a:pt x="200" y="792"/>
                    <a:pt x="192" y="804"/>
                  </a:cubicBezTo>
                  <a:cubicBezTo>
                    <a:pt x="237" y="849"/>
                    <a:pt x="237" y="849"/>
                    <a:pt x="237" y="849"/>
                  </a:cubicBezTo>
                  <a:cubicBezTo>
                    <a:pt x="249" y="841"/>
                    <a:pt x="261" y="832"/>
                    <a:pt x="272" y="823"/>
                  </a:cubicBezTo>
                  <a:cubicBezTo>
                    <a:pt x="296" y="805"/>
                    <a:pt x="327" y="803"/>
                    <a:pt x="353" y="817"/>
                  </a:cubicBezTo>
                  <a:cubicBezTo>
                    <a:pt x="377" y="831"/>
                    <a:pt x="403" y="842"/>
                    <a:pt x="430" y="849"/>
                  </a:cubicBezTo>
                  <a:cubicBezTo>
                    <a:pt x="458" y="857"/>
                    <a:pt x="479" y="881"/>
                    <a:pt x="482" y="910"/>
                  </a:cubicBezTo>
                  <a:cubicBezTo>
                    <a:pt x="484" y="924"/>
                    <a:pt x="486" y="939"/>
                    <a:pt x="488" y="9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1">
              <a:extLst>
                <a:ext uri="{FF2B5EF4-FFF2-40B4-BE49-F238E27FC236}">
                  <a16:creationId xmlns="" xmlns:a16="http://schemas.microsoft.com/office/drawing/2014/main" id="{38F13ED7-046E-4872-897B-7E3AC0937B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0875" y="9717088"/>
              <a:ext cx="1179512" cy="1179513"/>
            </a:xfrm>
            <a:custGeom>
              <a:avLst/>
              <a:gdLst>
                <a:gd name="T0" fmla="*/ 186 w 371"/>
                <a:gd name="T1" fmla="*/ 371 h 371"/>
                <a:gd name="T2" fmla="*/ 0 w 371"/>
                <a:gd name="T3" fmla="*/ 185 h 371"/>
                <a:gd name="T4" fmla="*/ 186 w 371"/>
                <a:gd name="T5" fmla="*/ 0 h 371"/>
                <a:gd name="T6" fmla="*/ 371 w 371"/>
                <a:gd name="T7" fmla="*/ 185 h 371"/>
                <a:gd name="T8" fmla="*/ 186 w 371"/>
                <a:gd name="T9" fmla="*/ 371 h 371"/>
                <a:gd name="T10" fmla="*/ 186 w 371"/>
                <a:gd name="T11" fmla="*/ 82 h 371"/>
                <a:gd name="T12" fmla="*/ 83 w 371"/>
                <a:gd name="T13" fmla="*/ 185 h 371"/>
                <a:gd name="T14" fmla="*/ 186 w 371"/>
                <a:gd name="T15" fmla="*/ 288 h 371"/>
                <a:gd name="T16" fmla="*/ 289 w 371"/>
                <a:gd name="T17" fmla="*/ 185 h 371"/>
                <a:gd name="T18" fmla="*/ 186 w 371"/>
                <a:gd name="T19" fmla="*/ 8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" h="371">
                  <a:moveTo>
                    <a:pt x="186" y="371"/>
                  </a:moveTo>
                  <a:cubicBezTo>
                    <a:pt x="83" y="371"/>
                    <a:pt x="0" y="288"/>
                    <a:pt x="0" y="185"/>
                  </a:cubicBezTo>
                  <a:cubicBezTo>
                    <a:pt x="0" y="83"/>
                    <a:pt x="83" y="0"/>
                    <a:pt x="186" y="0"/>
                  </a:cubicBezTo>
                  <a:cubicBezTo>
                    <a:pt x="288" y="0"/>
                    <a:pt x="371" y="83"/>
                    <a:pt x="371" y="185"/>
                  </a:cubicBezTo>
                  <a:cubicBezTo>
                    <a:pt x="371" y="288"/>
                    <a:pt x="288" y="371"/>
                    <a:pt x="186" y="371"/>
                  </a:cubicBezTo>
                  <a:close/>
                  <a:moveTo>
                    <a:pt x="186" y="82"/>
                  </a:moveTo>
                  <a:cubicBezTo>
                    <a:pt x="129" y="82"/>
                    <a:pt x="83" y="128"/>
                    <a:pt x="83" y="185"/>
                  </a:cubicBezTo>
                  <a:cubicBezTo>
                    <a:pt x="83" y="242"/>
                    <a:pt x="129" y="288"/>
                    <a:pt x="186" y="288"/>
                  </a:cubicBezTo>
                  <a:cubicBezTo>
                    <a:pt x="243" y="288"/>
                    <a:pt x="289" y="242"/>
                    <a:pt x="289" y="185"/>
                  </a:cubicBezTo>
                  <a:cubicBezTo>
                    <a:pt x="289" y="128"/>
                    <a:pt x="243" y="82"/>
                    <a:pt x="186" y="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41CEDDC8-EB32-481D-874B-4A9BD53817F5}"/>
              </a:ext>
            </a:extLst>
          </p:cNvPr>
          <p:cNvSpPr txBox="1"/>
          <p:nvPr/>
        </p:nvSpPr>
        <p:spPr>
          <a:xfrm>
            <a:off x="3799424" y="2801198"/>
            <a:ext cx="202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noProof="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Опер.затраты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42" name="Group 14">
            <a:extLst>
              <a:ext uri="{FF2B5EF4-FFF2-40B4-BE49-F238E27FC236}">
                <a16:creationId xmlns="" xmlns:a16="http://schemas.microsoft.com/office/drawing/2014/main" id="{C62338CE-FAF0-4966-A0A8-1FB44D09AC60}"/>
              </a:ext>
            </a:extLst>
          </p:cNvPr>
          <p:cNvGrpSpPr/>
          <p:nvPr/>
        </p:nvGrpSpPr>
        <p:grpSpPr>
          <a:xfrm>
            <a:off x="6719049" y="1700571"/>
            <a:ext cx="1001814" cy="1009154"/>
            <a:chOff x="2840038" y="3103563"/>
            <a:chExt cx="1733551" cy="1746251"/>
          </a:xfrm>
          <a:solidFill>
            <a:schemeClr val="bg1"/>
          </a:solidFill>
        </p:grpSpPr>
        <p:sp>
          <p:nvSpPr>
            <p:cNvPr id="43" name="Freeform 5">
              <a:extLst>
                <a:ext uri="{FF2B5EF4-FFF2-40B4-BE49-F238E27FC236}">
                  <a16:creationId xmlns="" xmlns:a16="http://schemas.microsoft.com/office/drawing/2014/main" id="{2B96542C-ECA7-41A2-8C3C-B50A6A879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4963" y="3103563"/>
              <a:ext cx="760413" cy="877888"/>
            </a:xfrm>
            <a:custGeom>
              <a:avLst/>
              <a:gdLst>
                <a:gd name="T0" fmla="*/ 26 w 238"/>
                <a:gd name="T1" fmla="*/ 275 h 275"/>
                <a:gd name="T2" fmla="*/ 4 w 238"/>
                <a:gd name="T3" fmla="*/ 197 h 275"/>
                <a:gd name="T4" fmla="*/ 41 w 238"/>
                <a:gd name="T5" fmla="*/ 123 h 275"/>
                <a:gd name="T6" fmla="*/ 91 w 238"/>
                <a:gd name="T7" fmla="*/ 71 h 275"/>
                <a:gd name="T8" fmla="*/ 93 w 238"/>
                <a:gd name="T9" fmla="*/ 69 h 275"/>
                <a:gd name="T10" fmla="*/ 109 w 238"/>
                <a:gd name="T11" fmla="*/ 63 h 275"/>
                <a:gd name="T12" fmla="*/ 155 w 238"/>
                <a:gd name="T13" fmla="*/ 28 h 275"/>
                <a:gd name="T14" fmla="*/ 160 w 238"/>
                <a:gd name="T15" fmla="*/ 20 h 275"/>
                <a:gd name="T16" fmla="*/ 174 w 238"/>
                <a:gd name="T17" fmla="*/ 5 h 275"/>
                <a:gd name="T18" fmla="*/ 193 w 238"/>
                <a:gd name="T19" fmla="*/ 5 h 275"/>
                <a:gd name="T20" fmla="*/ 234 w 238"/>
                <a:gd name="T21" fmla="*/ 46 h 275"/>
                <a:gd name="T22" fmla="*/ 234 w 238"/>
                <a:gd name="T23" fmla="*/ 60 h 275"/>
                <a:gd name="T24" fmla="*/ 214 w 238"/>
                <a:gd name="T25" fmla="*/ 83 h 275"/>
                <a:gd name="T26" fmla="*/ 200 w 238"/>
                <a:gd name="T27" fmla="*/ 88 h 275"/>
                <a:gd name="T28" fmla="*/ 177 w 238"/>
                <a:gd name="T29" fmla="*/ 141 h 275"/>
                <a:gd name="T30" fmla="*/ 183 w 238"/>
                <a:gd name="T31" fmla="*/ 159 h 275"/>
                <a:gd name="T32" fmla="*/ 182 w 238"/>
                <a:gd name="T33" fmla="*/ 164 h 275"/>
                <a:gd name="T34" fmla="*/ 137 w 238"/>
                <a:gd name="T35" fmla="*/ 209 h 275"/>
                <a:gd name="T36" fmla="*/ 132 w 238"/>
                <a:gd name="T37" fmla="*/ 210 h 275"/>
                <a:gd name="T38" fmla="*/ 105 w 238"/>
                <a:gd name="T39" fmla="*/ 193 h 275"/>
                <a:gd name="T40" fmla="*/ 61 w 238"/>
                <a:gd name="T41" fmla="*/ 187 h 275"/>
                <a:gd name="T42" fmla="*/ 39 w 238"/>
                <a:gd name="T43" fmla="*/ 207 h 275"/>
                <a:gd name="T44" fmla="*/ 26 w 238"/>
                <a:gd name="T45" fmla="*/ 267 h 275"/>
                <a:gd name="T46" fmla="*/ 26 w 238"/>
                <a:gd name="T47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8" h="275">
                  <a:moveTo>
                    <a:pt x="26" y="275"/>
                  </a:moveTo>
                  <a:cubicBezTo>
                    <a:pt x="8" y="252"/>
                    <a:pt x="0" y="226"/>
                    <a:pt x="4" y="197"/>
                  </a:cubicBezTo>
                  <a:cubicBezTo>
                    <a:pt x="8" y="169"/>
                    <a:pt x="21" y="144"/>
                    <a:pt x="41" y="123"/>
                  </a:cubicBezTo>
                  <a:cubicBezTo>
                    <a:pt x="57" y="106"/>
                    <a:pt x="75" y="88"/>
                    <a:pt x="91" y="71"/>
                  </a:cubicBezTo>
                  <a:cubicBezTo>
                    <a:pt x="92" y="70"/>
                    <a:pt x="92" y="70"/>
                    <a:pt x="93" y="69"/>
                  </a:cubicBezTo>
                  <a:cubicBezTo>
                    <a:pt x="97" y="65"/>
                    <a:pt x="102" y="63"/>
                    <a:pt x="109" y="63"/>
                  </a:cubicBezTo>
                  <a:cubicBezTo>
                    <a:pt x="131" y="64"/>
                    <a:pt x="149" y="51"/>
                    <a:pt x="155" y="28"/>
                  </a:cubicBezTo>
                  <a:cubicBezTo>
                    <a:pt x="156" y="25"/>
                    <a:pt x="158" y="22"/>
                    <a:pt x="160" y="20"/>
                  </a:cubicBezTo>
                  <a:cubicBezTo>
                    <a:pt x="164" y="15"/>
                    <a:pt x="169" y="10"/>
                    <a:pt x="174" y="5"/>
                  </a:cubicBezTo>
                  <a:cubicBezTo>
                    <a:pt x="180" y="0"/>
                    <a:pt x="187" y="0"/>
                    <a:pt x="193" y="5"/>
                  </a:cubicBezTo>
                  <a:cubicBezTo>
                    <a:pt x="207" y="18"/>
                    <a:pt x="220" y="32"/>
                    <a:pt x="234" y="46"/>
                  </a:cubicBezTo>
                  <a:cubicBezTo>
                    <a:pt x="238" y="50"/>
                    <a:pt x="237" y="56"/>
                    <a:pt x="234" y="60"/>
                  </a:cubicBezTo>
                  <a:cubicBezTo>
                    <a:pt x="228" y="68"/>
                    <a:pt x="222" y="76"/>
                    <a:pt x="214" y="83"/>
                  </a:cubicBezTo>
                  <a:cubicBezTo>
                    <a:pt x="211" y="86"/>
                    <a:pt x="204" y="86"/>
                    <a:pt x="200" y="88"/>
                  </a:cubicBezTo>
                  <a:cubicBezTo>
                    <a:pt x="179" y="98"/>
                    <a:pt x="171" y="121"/>
                    <a:pt x="177" y="141"/>
                  </a:cubicBezTo>
                  <a:cubicBezTo>
                    <a:pt x="178" y="147"/>
                    <a:pt x="181" y="153"/>
                    <a:pt x="183" y="159"/>
                  </a:cubicBezTo>
                  <a:cubicBezTo>
                    <a:pt x="183" y="161"/>
                    <a:pt x="183" y="163"/>
                    <a:pt x="182" y="164"/>
                  </a:cubicBezTo>
                  <a:cubicBezTo>
                    <a:pt x="167" y="179"/>
                    <a:pt x="152" y="194"/>
                    <a:pt x="137" y="209"/>
                  </a:cubicBezTo>
                  <a:cubicBezTo>
                    <a:pt x="136" y="210"/>
                    <a:pt x="133" y="210"/>
                    <a:pt x="132" y="210"/>
                  </a:cubicBezTo>
                  <a:cubicBezTo>
                    <a:pt x="123" y="204"/>
                    <a:pt x="114" y="198"/>
                    <a:pt x="105" y="193"/>
                  </a:cubicBezTo>
                  <a:cubicBezTo>
                    <a:pt x="91" y="187"/>
                    <a:pt x="76" y="182"/>
                    <a:pt x="61" y="187"/>
                  </a:cubicBezTo>
                  <a:cubicBezTo>
                    <a:pt x="51" y="191"/>
                    <a:pt x="44" y="198"/>
                    <a:pt x="39" y="207"/>
                  </a:cubicBezTo>
                  <a:cubicBezTo>
                    <a:pt x="29" y="226"/>
                    <a:pt x="26" y="246"/>
                    <a:pt x="26" y="267"/>
                  </a:cubicBezTo>
                  <a:cubicBezTo>
                    <a:pt x="26" y="270"/>
                    <a:pt x="26" y="272"/>
                    <a:pt x="26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">
              <a:extLst>
                <a:ext uri="{FF2B5EF4-FFF2-40B4-BE49-F238E27FC236}">
                  <a16:creationId xmlns="" xmlns:a16="http://schemas.microsoft.com/office/drawing/2014/main" id="{7F8F56F9-0D71-4CB3-8EC0-7F3318AC8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038" y="4019551"/>
              <a:ext cx="839788" cy="830263"/>
            </a:xfrm>
            <a:custGeom>
              <a:avLst/>
              <a:gdLst>
                <a:gd name="T0" fmla="*/ 263 w 263"/>
                <a:gd name="T1" fmla="*/ 57 h 260"/>
                <a:gd name="T2" fmla="*/ 239 w 263"/>
                <a:gd name="T3" fmla="*/ 81 h 260"/>
                <a:gd name="T4" fmla="*/ 188 w 263"/>
                <a:gd name="T5" fmla="*/ 133 h 260"/>
                <a:gd name="T6" fmla="*/ 165 w 263"/>
                <a:gd name="T7" fmla="*/ 173 h 260"/>
                <a:gd name="T8" fmla="*/ 143 w 263"/>
                <a:gd name="T9" fmla="*/ 223 h 260"/>
                <a:gd name="T10" fmla="*/ 113 w 263"/>
                <a:gd name="T11" fmla="*/ 248 h 260"/>
                <a:gd name="T12" fmla="*/ 88 w 263"/>
                <a:gd name="T13" fmla="*/ 259 h 260"/>
                <a:gd name="T14" fmla="*/ 80 w 263"/>
                <a:gd name="T15" fmla="*/ 257 h 260"/>
                <a:gd name="T16" fmla="*/ 81 w 263"/>
                <a:gd name="T17" fmla="*/ 250 h 260"/>
                <a:gd name="T18" fmla="*/ 108 w 263"/>
                <a:gd name="T19" fmla="*/ 213 h 260"/>
                <a:gd name="T20" fmla="*/ 107 w 263"/>
                <a:gd name="T21" fmla="*/ 177 h 260"/>
                <a:gd name="T22" fmla="*/ 73 w 263"/>
                <a:gd name="T23" fmla="*/ 152 h 260"/>
                <a:gd name="T24" fmla="*/ 42 w 263"/>
                <a:gd name="T25" fmla="*/ 162 h 260"/>
                <a:gd name="T26" fmla="*/ 13 w 263"/>
                <a:gd name="T27" fmla="*/ 200 h 260"/>
                <a:gd name="T28" fmla="*/ 10 w 263"/>
                <a:gd name="T29" fmla="*/ 204 h 260"/>
                <a:gd name="T30" fmla="*/ 4 w 263"/>
                <a:gd name="T31" fmla="*/ 203 h 260"/>
                <a:gd name="T32" fmla="*/ 2 w 263"/>
                <a:gd name="T33" fmla="*/ 198 h 260"/>
                <a:gd name="T34" fmla="*/ 7 w 263"/>
                <a:gd name="T35" fmla="*/ 146 h 260"/>
                <a:gd name="T36" fmla="*/ 56 w 263"/>
                <a:gd name="T37" fmla="*/ 107 h 260"/>
                <a:gd name="T38" fmla="*/ 108 w 263"/>
                <a:gd name="T39" fmla="*/ 93 h 260"/>
                <a:gd name="T40" fmla="*/ 137 w 263"/>
                <a:gd name="T41" fmla="*/ 69 h 260"/>
                <a:gd name="T42" fmla="*/ 203 w 263"/>
                <a:gd name="T43" fmla="*/ 2 h 260"/>
                <a:gd name="T44" fmla="*/ 209 w 263"/>
                <a:gd name="T45" fmla="*/ 2 h 260"/>
                <a:gd name="T46" fmla="*/ 225 w 263"/>
                <a:gd name="T47" fmla="*/ 18 h 260"/>
                <a:gd name="T48" fmla="*/ 224 w 263"/>
                <a:gd name="T49" fmla="*/ 24 h 260"/>
                <a:gd name="T50" fmla="*/ 124 w 263"/>
                <a:gd name="T51" fmla="*/ 124 h 260"/>
                <a:gd name="T52" fmla="*/ 123 w 263"/>
                <a:gd name="T53" fmla="*/ 138 h 260"/>
                <a:gd name="T54" fmla="*/ 137 w 263"/>
                <a:gd name="T55" fmla="*/ 137 h 260"/>
                <a:gd name="T56" fmla="*/ 237 w 263"/>
                <a:gd name="T57" fmla="*/ 37 h 260"/>
                <a:gd name="T58" fmla="*/ 244 w 263"/>
                <a:gd name="T59" fmla="*/ 37 h 260"/>
                <a:gd name="T60" fmla="*/ 263 w 263"/>
                <a:gd name="T61" fmla="*/ 5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3" h="260">
                  <a:moveTo>
                    <a:pt x="263" y="57"/>
                  </a:moveTo>
                  <a:cubicBezTo>
                    <a:pt x="255" y="65"/>
                    <a:pt x="247" y="73"/>
                    <a:pt x="239" y="81"/>
                  </a:cubicBezTo>
                  <a:cubicBezTo>
                    <a:pt x="222" y="98"/>
                    <a:pt x="205" y="115"/>
                    <a:pt x="188" y="133"/>
                  </a:cubicBezTo>
                  <a:cubicBezTo>
                    <a:pt x="177" y="144"/>
                    <a:pt x="171" y="159"/>
                    <a:pt x="165" y="173"/>
                  </a:cubicBezTo>
                  <a:cubicBezTo>
                    <a:pt x="158" y="190"/>
                    <a:pt x="153" y="208"/>
                    <a:pt x="143" y="223"/>
                  </a:cubicBezTo>
                  <a:cubicBezTo>
                    <a:pt x="135" y="235"/>
                    <a:pt x="124" y="242"/>
                    <a:pt x="113" y="248"/>
                  </a:cubicBezTo>
                  <a:cubicBezTo>
                    <a:pt x="105" y="252"/>
                    <a:pt x="96" y="255"/>
                    <a:pt x="88" y="259"/>
                  </a:cubicBezTo>
                  <a:cubicBezTo>
                    <a:pt x="85" y="260"/>
                    <a:pt x="82" y="260"/>
                    <a:pt x="80" y="257"/>
                  </a:cubicBezTo>
                  <a:cubicBezTo>
                    <a:pt x="80" y="255"/>
                    <a:pt x="80" y="252"/>
                    <a:pt x="81" y="250"/>
                  </a:cubicBezTo>
                  <a:cubicBezTo>
                    <a:pt x="90" y="237"/>
                    <a:pt x="99" y="225"/>
                    <a:pt x="108" y="213"/>
                  </a:cubicBezTo>
                  <a:cubicBezTo>
                    <a:pt x="119" y="199"/>
                    <a:pt x="115" y="187"/>
                    <a:pt x="107" y="177"/>
                  </a:cubicBezTo>
                  <a:cubicBezTo>
                    <a:pt x="98" y="166"/>
                    <a:pt x="87" y="157"/>
                    <a:pt x="73" y="152"/>
                  </a:cubicBezTo>
                  <a:cubicBezTo>
                    <a:pt x="62" y="148"/>
                    <a:pt x="50" y="149"/>
                    <a:pt x="42" y="162"/>
                  </a:cubicBezTo>
                  <a:cubicBezTo>
                    <a:pt x="33" y="175"/>
                    <a:pt x="23" y="188"/>
                    <a:pt x="13" y="200"/>
                  </a:cubicBezTo>
                  <a:cubicBezTo>
                    <a:pt x="12" y="202"/>
                    <a:pt x="11" y="203"/>
                    <a:pt x="10" y="204"/>
                  </a:cubicBezTo>
                  <a:cubicBezTo>
                    <a:pt x="7" y="206"/>
                    <a:pt x="5" y="206"/>
                    <a:pt x="4" y="203"/>
                  </a:cubicBezTo>
                  <a:cubicBezTo>
                    <a:pt x="3" y="201"/>
                    <a:pt x="2" y="199"/>
                    <a:pt x="2" y="198"/>
                  </a:cubicBezTo>
                  <a:cubicBezTo>
                    <a:pt x="0" y="180"/>
                    <a:pt x="0" y="163"/>
                    <a:pt x="7" y="146"/>
                  </a:cubicBezTo>
                  <a:cubicBezTo>
                    <a:pt x="16" y="124"/>
                    <a:pt x="31" y="109"/>
                    <a:pt x="56" y="107"/>
                  </a:cubicBezTo>
                  <a:cubicBezTo>
                    <a:pt x="74" y="105"/>
                    <a:pt x="92" y="102"/>
                    <a:pt x="108" y="93"/>
                  </a:cubicBezTo>
                  <a:cubicBezTo>
                    <a:pt x="119" y="87"/>
                    <a:pt x="128" y="78"/>
                    <a:pt x="137" y="69"/>
                  </a:cubicBezTo>
                  <a:cubicBezTo>
                    <a:pt x="159" y="47"/>
                    <a:pt x="181" y="25"/>
                    <a:pt x="203" y="2"/>
                  </a:cubicBezTo>
                  <a:cubicBezTo>
                    <a:pt x="205" y="0"/>
                    <a:pt x="207" y="0"/>
                    <a:pt x="209" y="2"/>
                  </a:cubicBezTo>
                  <a:cubicBezTo>
                    <a:pt x="214" y="8"/>
                    <a:pt x="219" y="13"/>
                    <a:pt x="225" y="18"/>
                  </a:cubicBezTo>
                  <a:cubicBezTo>
                    <a:pt x="227" y="20"/>
                    <a:pt x="227" y="22"/>
                    <a:pt x="224" y="24"/>
                  </a:cubicBezTo>
                  <a:cubicBezTo>
                    <a:pt x="191" y="57"/>
                    <a:pt x="158" y="91"/>
                    <a:pt x="124" y="124"/>
                  </a:cubicBezTo>
                  <a:cubicBezTo>
                    <a:pt x="120" y="129"/>
                    <a:pt x="119" y="134"/>
                    <a:pt x="123" y="138"/>
                  </a:cubicBezTo>
                  <a:cubicBezTo>
                    <a:pt x="127" y="142"/>
                    <a:pt x="132" y="142"/>
                    <a:pt x="137" y="137"/>
                  </a:cubicBezTo>
                  <a:cubicBezTo>
                    <a:pt x="170" y="104"/>
                    <a:pt x="204" y="70"/>
                    <a:pt x="237" y="37"/>
                  </a:cubicBezTo>
                  <a:cubicBezTo>
                    <a:pt x="240" y="34"/>
                    <a:pt x="241" y="34"/>
                    <a:pt x="244" y="37"/>
                  </a:cubicBezTo>
                  <a:cubicBezTo>
                    <a:pt x="250" y="44"/>
                    <a:pt x="256" y="50"/>
                    <a:pt x="263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7">
              <a:extLst>
                <a:ext uri="{FF2B5EF4-FFF2-40B4-BE49-F238E27FC236}">
                  <a16:creationId xmlns="" xmlns:a16="http://schemas.microsoft.com/office/drawing/2014/main" id="{9823264A-6EB2-43A5-A0D9-A7603E75E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1" y="4138613"/>
              <a:ext cx="700088" cy="698500"/>
            </a:xfrm>
            <a:custGeom>
              <a:avLst/>
              <a:gdLst>
                <a:gd name="T0" fmla="*/ 104 w 219"/>
                <a:gd name="T1" fmla="*/ 162 h 219"/>
                <a:gd name="T2" fmla="*/ 16 w 219"/>
                <a:gd name="T3" fmla="*/ 73 h 219"/>
                <a:gd name="T4" fmla="*/ 4 w 219"/>
                <a:gd name="T5" fmla="*/ 62 h 219"/>
                <a:gd name="T6" fmla="*/ 5 w 219"/>
                <a:gd name="T7" fmla="*/ 48 h 219"/>
                <a:gd name="T8" fmla="*/ 48 w 219"/>
                <a:gd name="T9" fmla="*/ 4 h 219"/>
                <a:gd name="T10" fmla="*/ 62 w 219"/>
                <a:gd name="T11" fmla="*/ 5 h 219"/>
                <a:gd name="T12" fmla="*/ 214 w 219"/>
                <a:gd name="T13" fmla="*/ 157 h 219"/>
                <a:gd name="T14" fmla="*/ 214 w 219"/>
                <a:gd name="T15" fmla="*/ 172 h 219"/>
                <a:gd name="T16" fmla="*/ 171 w 219"/>
                <a:gd name="T17" fmla="*/ 215 h 219"/>
                <a:gd name="T18" fmla="*/ 158 w 219"/>
                <a:gd name="T19" fmla="*/ 215 h 219"/>
                <a:gd name="T20" fmla="*/ 104 w 219"/>
                <a:gd name="T21" fmla="*/ 162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19">
                  <a:moveTo>
                    <a:pt x="104" y="162"/>
                  </a:moveTo>
                  <a:cubicBezTo>
                    <a:pt x="75" y="132"/>
                    <a:pt x="45" y="103"/>
                    <a:pt x="16" y="73"/>
                  </a:cubicBezTo>
                  <a:cubicBezTo>
                    <a:pt x="12" y="70"/>
                    <a:pt x="8" y="66"/>
                    <a:pt x="4" y="62"/>
                  </a:cubicBezTo>
                  <a:cubicBezTo>
                    <a:pt x="0" y="57"/>
                    <a:pt x="0" y="52"/>
                    <a:pt x="5" y="48"/>
                  </a:cubicBezTo>
                  <a:cubicBezTo>
                    <a:pt x="19" y="33"/>
                    <a:pt x="33" y="19"/>
                    <a:pt x="48" y="4"/>
                  </a:cubicBezTo>
                  <a:cubicBezTo>
                    <a:pt x="53" y="0"/>
                    <a:pt x="57" y="0"/>
                    <a:pt x="62" y="5"/>
                  </a:cubicBezTo>
                  <a:cubicBezTo>
                    <a:pt x="113" y="55"/>
                    <a:pt x="164" y="106"/>
                    <a:pt x="214" y="157"/>
                  </a:cubicBezTo>
                  <a:cubicBezTo>
                    <a:pt x="219" y="162"/>
                    <a:pt x="219" y="167"/>
                    <a:pt x="214" y="172"/>
                  </a:cubicBezTo>
                  <a:cubicBezTo>
                    <a:pt x="200" y="186"/>
                    <a:pt x="185" y="201"/>
                    <a:pt x="171" y="215"/>
                  </a:cubicBezTo>
                  <a:cubicBezTo>
                    <a:pt x="167" y="219"/>
                    <a:pt x="162" y="219"/>
                    <a:pt x="158" y="215"/>
                  </a:cubicBezTo>
                  <a:cubicBezTo>
                    <a:pt x="145" y="203"/>
                    <a:pt x="105" y="163"/>
                    <a:pt x="104" y="1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8">
              <a:extLst>
                <a:ext uri="{FF2B5EF4-FFF2-40B4-BE49-F238E27FC236}">
                  <a16:creationId xmlns="" xmlns:a16="http://schemas.microsoft.com/office/drawing/2014/main" id="{9734AC0B-398C-43A1-82A5-1F584B8C4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3671888"/>
              <a:ext cx="577850" cy="577850"/>
            </a:xfrm>
            <a:custGeom>
              <a:avLst/>
              <a:gdLst>
                <a:gd name="T0" fmla="*/ 104 w 181"/>
                <a:gd name="T1" fmla="*/ 147 h 181"/>
                <a:gd name="T2" fmla="*/ 13 w 181"/>
                <a:gd name="T3" fmla="*/ 55 h 181"/>
                <a:gd name="T4" fmla="*/ 0 w 181"/>
                <a:gd name="T5" fmla="*/ 42 h 181"/>
                <a:gd name="T6" fmla="*/ 42 w 181"/>
                <a:gd name="T7" fmla="*/ 0 h 181"/>
                <a:gd name="T8" fmla="*/ 181 w 181"/>
                <a:gd name="T9" fmla="*/ 140 h 181"/>
                <a:gd name="T10" fmla="*/ 154 w 181"/>
                <a:gd name="T11" fmla="*/ 167 h 181"/>
                <a:gd name="T12" fmla="*/ 139 w 181"/>
                <a:gd name="T13" fmla="*/ 181 h 181"/>
                <a:gd name="T14" fmla="*/ 131 w 181"/>
                <a:gd name="T15" fmla="*/ 173 h 181"/>
                <a:gd name="T16" fmla="*/ 104 w 181"/>
                <a:gd name="T17" fmla="*/ 147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181">
                  <a:moveTo>
                    <a:pt x="104" y="147"/>
                  </a:moveTo>
                  <a:cubicBezTo>
                    <a:pt x="74" y="116"/>
                    <a:pt x="43" y="85"/>
                    <a:pt x="13" y="55"/>
                  </a:cubicBezTo>
                  <a:cubicBezTo>
                    <a:pt x="8" y="50"/>
                    <a:pt x="4" y="46"/>
                    <a:pt x="0" y="42"/>
                  </a:cubicBezTo>
                  <a:cubicBezTo>
                    <a:pt x="14" y="28"/>
                    <a:pt x="28" y="14"/>
                    <a:pt x="42" y="0"/>
                  </a:cubicBezTo>
                  <a:cubicBezTo>
                    <a:pt x="88" y="47"/>
                    <a:pt x="134" y="93"/>
                    <a:pt x="181" y="140"/>
                  </a:cubicBezTo>
                  <a:cubicBezTo>
                    <a:pt x="173" y="149"/>
                    <a:pt x="163" y="158"/>
                    <a:pt x="154" y="167"/>
                  </a:cubicBezTo>
                  <a:cubicBezTo>
                    <a:pt x="150" y="171"/>
                    <a:pt x="139" y="181"/>
                    <a:pt x="139" y="181"/>
                  </a:cubicBezTo>
                  <a:cubicBezTo>
                    <a:pt x="139" y="181"/>
                    <a:pt x="133" y="175"/>
                    <a:pt x="131" y="173"/>
                  </a:cubicBezTo>
                  <a:cubicBezTo>
                    <a:pt x="128" y="170"/>
                    <a:pt x="108" y="150"/>
                    <a:pt x="104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9">
              <a:extLst>
                <a:ext uri="{FF2B5EF4-FFF2-40B4-BE49-F238E27FC236}">
                  <a16:creationId xmlns="" xmlns:a16="http://schemas.microsoft.com/office/drawing/2014/main" id="{37DD99E7-E804-4B63-A97F-4039B1D054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876" y="3132138"/>
              <a:ext cx="874713" cy="865188"/>
            </a:xfrm>
            <a:custGeom>
              <a:avLst/>
              <a:gdLst>
                <a:gd name="T0" fmla="*/ 273 w 274"/>
                <a:gd name="T1" fmla="*/ 63 h 271"/>
                <a:gd name="T2" fmla="*/ 272 w 274"/>
                <a:gd name="T3" fmla="*/ 58 h 271"/>
                <a:gd name="T4" fmla="*/ 265 w 274"/>
                <a:gd name="T5" fmla="*/ 56 h 271"/>
                <a:gd name="T6" fmla="*/ 262 w 274"/>
                <a:gd name="T7" fmla="*/ 59 h 271"/>
                <a:gd name="T8" fmla="*/ 238 w 274"/>
                <a:gd name="T9" fmla="*/ 91 h 271"/>
                <a:gd name="T10" fmla="*/ 230 w 274"/>
                <a:gd name="T11" fmla="*/ 102 h 271"/>
                <a:gd name="T12" fmla="*/ 202 w 274"/>
                <a:gd name="T13" fmla="*/ 107 h 271"/>
                <a:gd name="T14" fmla="*/ 171 w 274"/>
                <a:gd name="T15" fmla="*/ 86 h 271"/>
                <a:gd name="T16" fmla="*/ 161 w 274"/>
                <a:gd name="T17" fmla="*/ 56 h 271"/>
                <a:gd name="T18" fmla="*/ 168 w 274"/>
                <a:gd name="T19" fmla="*/ 45 h 271"/>
                <a:gd name="T20" fmla="*/ 194 w 274"/>
                <a:gd name="T21" fmla="*/ 9 h 271"/>
                <a:gd name="T22" fmla="*/ 195 w 274"/>
                <a:gd name="T23" fmla="*/ 2 h 271"/>
                <a:gd name="T24" fmla="*/ 188 w 274"/>
                <a:gd name="T25" fmla="*/ 1 h 271"/>
                <a:gd name="T26" fmla="*/ 163 w 274"/>
                <a:gd name="T27" fmla="*/ 11 h 271"/>
                <a:gd name="T28" fmla="*/ 127 w 274"/>
                <a:gd name="T29" fmla="*/ 44 h 271"/>
                <a:gd name="T30" fmla="*/ 110 w 274"/>
                <a:gd name="T31" fmla="*/ 86 h 271"/>
                <a:gd name="T32" fmla="*/ 87 w 274"/>
                <a:gd name="T33" fmla="*/ 126 h 271"/>
                <a:gd name="T34" fmla="*/ 27 w 274"/>
                <a:gd name="T35" fmla="*/ 187 h 271"/>
                <a:gd name="T36" fmla="*/ 0 w 274"/>
                <a:gd name="T37" fmla="*/ 212 h 271"/>
                <a:gd name="T38" fmla="*/ 22 w 274"/>
                <a:gd name="T39" fmla="*/ 235 h 271"/>
                <a:gd name="T40" fmla="*/ 26 w 274"/>
                <a:gd name="T41" fmla="*/ 232 h 271"/>
                <a:gd name="T42" fmla="*/ 139 w 274"/>
                <a:gd name="T43" fmla="*/ 118 h 271"/>
                <a:gd name="T44" fmla="*/ 145 w 274"/>
                <a:gd name="T45" fmla="*/ 114 h 271"/>
                <a:gd name="T46" fmla="*/ 155 w 274"/>
                <a:gd name="T47" fmla="*/ 119 h 271"/>
                <a:gd name="T48" fmla="*/ 152 w 274"/>
                <a:gd name="T49" fmla="*/ 131 h 271"/>
                <a:gd name="T50" fmla="*/ 76 w 274"/>
                <a:gd name="T51" fmla="*/ 207 h 271"/>
                <a:gd name="T52" fmla="*/ 35 w 274"/>
                <a:gd name="T53" fmla="*/ 248 h 271"/>
                <a:gd name="T54" fmla="*/ 56 w 274"/>
                <a:gd name="T55" fmla="*/ 269 h 271"/>
                <a:gd name="T56" fmla="*/ 60 w 274"/>
                <a:gd name="T57" fmla="*/ 268 h 271"/>
                <a:gd name="T58" fmla="*/ 141 w 274"/>
                <a:gd name="T59" fmla="*/ 187 h 271"/>
                <a:gd name="T60" fmla="*/ 173 w 274"/>
                <a:gd name="T61" fmla="*/ 163 h 271"/>
                <a:gd name="T62" fmla="*/ 221 w 274"/>
                <a:gd name="T63" fmla="*/ 152 h 271"/>
                <a:gd name="T64" fmla="*/ 265 w 274"/>
                <a:gd name="T65" fmla="*/ 121 h 271"/>
                <a:gd name="T66" fmla="*/ 273 w 274"/>
                <a:gd name="T67" fmla="*/ 6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4" h="271">
                  <a:moveTo>
                    <a:pt x="273" y="63"/>
                  </a:moveTo>
                  <a:cubicBezTo>
                    <a:pt x="273" y="61"/>
                    <a:pt x="273" y="59"/>
                    <a:pt x="272" y="58"/>
                  </a:cubicBezTo>
                  <a:cubicBezTo>
                    <a:pt x="270" y="54"/>
                    <a:pt x="268" y="53"/>
                    <a:pt x="265" y="56"/>
                  </a:cubicBezTo>
                  <a:cubicBezTo>
                    <a:pt x="264" y="57"/>
                    <a:pt x="263" y="58"/>
                    <a:pt x="262" y="59"/>
                  </a:cubicBezTo>
                  <a:cubicBezTo>
                    <a:pt x="254" y="70"/>
                    <a:pt x="246" y="81"/>
                    <a:pt x="238" y="91"/>
                  </a:cubicBezTo>
                  <a:cubicBezTo>
                    <a:pt x="236" y="94"/>
                    <a:pt x="230" y="102"/>
                    <a:pt x="230" y="102"/>
                  </a:cubicBezTo>
                  <a:cubicBezTo>
                    <a:pt x="222" y="110"/>
                    <a:pt x="212" y="111"/>
                    <a:pt x="202" y="107"/>
                  </a:cubicBezTo>
                  <a:cubicBezTo>
                    <a:pt x="190" y="103"/>
                    <a:pt x="180" y="95"/>
                    <a:pt x="171" y="86"/>
                  </a:cubicBezTo>
                  <a:cubicBezTo>
                    <a:pt x="163" y="77"/>
                    <a:pt x="157" y="68"/>
                    <a:pt x="161" y="56"/>
                  </a:cubicBezTo>
                  <a:cubicBezTo>
                    <a:pt x="163" y="52"/>
                    <a:pt x="166" y="48"/>
                    <a:pt x="168" y="45"/>
                  </a:cubicBezTo>
                  <a:cubicBezTo>
                    <a:pt x="177" y="33"/>
                    <a:pt x="186" y="21"/>
                    <a:pt x="194" y="9"/>
                  </a:cubicBezTo>
                  <a:cubicBezTo>
                    <a:pt x="195" y="7"/>
                    <a:pt x="196" y="4"/>
                    <a:pt x="195" y="2"/>
                  </a:cubicBezTo>
                  <a:cubicBezTo>
                    <a:pt x="193" y="0"/>
                    <a:pt x="190" y="0"/>
                    <a:pt x="188" y="1"/>
                  </a:cubicBezTo>
                  <a:cubicBezTo>
                    <a:pt x="179" y="4"/>
                    <a:pt x="171" y="7"/>
                    <a:pt x="163" y="11"/>
                  </a:cubicBezTo>
                  <a:cubicBezTo>
                    <a:pt x="148" y="19"/>
                    <a:pt x="135" y="29"/>
                    <a:pt x="127" y="44"/>
                  </a:cubicBezTo>
                  <a:cubicBezTo>
                    <a:pt x="121" y="58"/>
                    <a:pt x="115" y="72"/>
                    <a:pt x="110" y="86"/>
                  </a:cubicBezTo>
                  <a:cubicBezTo>
                    <a:pt x="104" y="100"/>
                    <a:pt x="98" y="115"/>
                    <a:pt x="87" y="126"/>
                  </a:cubicBezTo>
                  <a:cubicBezTo>
                    <a:pt x="68" y="147"/>
                    <a:pt x="47" y="166"/>
                    <a:pt x="27" y="187"/>
                  </a:cubicBezTo>
                  <a:cubicBezTo>
                    <a:pt x="19" y="195"/>
                    <a:pt x="9" y="204"/>
                    <a:pt x="0" y="212"/>
                  </a:cubicBezTo>
                  <a:cubicBezTo>
                    <a:pt x="8" y="220"/>
                    <a:pt x="15" y="227"/>
                    <a:pt x="22" y="235"/>
                  </a:cubicBezTo>
                  <a:cubicBezTo>
                    <a:pt x="23" y="234"/>
                    <a:pt x="25" y="233"/>
                    <a:pt x="26" y="232"/>
                  </a:cubicBezTo>
                  <a:cubicBezTo>
                    <a:pt x="63" y="194"/>
                    <a:pt x="101" y="156"/>
                    <a:pt x="139" y="118"/>
                  </a:cubicBezTo>
                  <a:cubicBezTo>
                    <a:pt x="141" y="117"/>
                    <a:pt x="143" y="115"/>
                    <a:pt x="145" y="114"/>
                  </a:cubicBezTo>
                  <a:cubicBezTo>
                    <a:pt x="149" y="113"/>
                    <a:pt x="153" y="115"/>
                    <a:pt x="155" y="119"/>
                  </a:cubicBezTo>
                  <a:cubicBezTo>
                    <a:pt x="157" y="123"/>
                    <a:pt x="156" y="127"/>
                    <a:pt x="152" y="131"/>
                  </a:cubicBezTo>
                  <a:cubicBezTo>
                    <a:pt x="127" y="156"/>
                    <a:pt x="102" y="181"/>
                    <a:pt x="76" y="207"/>
                  </a:cubicBezTo>
                  <a:cubicBezTo>
                    <a:pt x="63" y="220"/>
                    <a:pt x="49" y="234"/>
                    <a:pt x="35" y="248"/>
                  </a:cubicBezTo>
                  <a:cubicBezTo>
                    <a:pt x="42" y="255"/>
                    <a:pt x="49" y="262"/>
                    <a:pt x="56" y="269"/>
                  </a:cubicBezTo>
                  <a:cubicBezTo>
                    <a:pt x="58" y="271"/>
                    <a:pt x="59" y="270"/>
                    <a:pt x="60" y="268"/>
                  </a:cubicBezTo>
                  <a:cubicBezTo>
                    <a:pt x="87" y="241"/>
                    <a:pt x="114" y="214"/>
                    <a:pt x="141" y="187"/>
                  </a:cubicBezTo>
                  <a:cubicBezTo>
                    <a:pt x="151" y="178"/>
                    <a:pt x="161" y="169"/>
                    <a:pt x="173" y="163"/>
                  </a:cubicBezTo>
                  <a:cubicBezTo>
                    <a:pt x="189" y="156"/>
                    <a:pt x="205" y="154"/>
                    <a:pt x="221" y="152"/>
                  </a:cubicBezTo>
                  <a:cubicBezTo>
                    <a:pt x="242" y="150"/>
                    <a:pt x="255" y="141"/>
                    <a:pt x="265" y="121"/>
                  </a:cubicBezTo>
                  <a:cubicBezTo>
                    <a:pt x="274" y="101"/>
                    <a:pt x="274" y="65"/>
                    <a:pt x="273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72F068E6-4589-452E-95AC-F90C48EED27A}"/>
              </a:ext>
            </a:extLst>
          </p:cNvPr>
          <p:cNvSpPr txBox="1"/>
          <p:nvPr/>
        </p:nvSpPr>
        <p:spPr>
          <a:xfrm>
            <a:off x="6175076" y="2829773"/>
            <a:ext cx="2094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noProof="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Кап.затраты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F84A409D-3A62-419C-81B7-DE42671DCA95}"/>
              </a:ext>
            </a:extLst>
          </p:cNvPr>
          <p:cNvSpPr txBox="1"/>
          <p:nvPr/>
        </p:nvSpPr>
        <p:spPr>
          <a:xfrm>
            <a:off x="6404426" y="5044863"/>
            <a:ext cx="162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Платежи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DCE52E63-FC11-46AD-94E7-97725A9D5C3C}"/>
              </a:ext>
            </a:extLst>
          </p:cNvPr>
          <p:cNvSpPr txBox="1"/>
          <p:nvPr/>
        </p:nvSpPr>
        <p:spPr>
          <a:xfrm>
            <a:off x="4054174" y="5051215"/>
            <a:ext cx="162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noProof="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Доп.меры</a:t>
            </a:r>
            <a:endParaRPr kumimoji="0" lang="en-GB" sz="2000" b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56" name="Group 26">
            <a:extLst>
              <a:ext uri="{FF2B5EF4-FFF2-40B4-BE49-F238E27FC236}">
                <a16:creationId xmlns="" xmlns:a16="http://schemas.microsoft.com/office/drawing/2014/main" id="{1E5D2C1F-19C9-4AFA-8483-D64D056F7ABC}"/>
              </a:ext>
            </a:extLst>
          </p:cNvPr>
          <p:cNvGrpSpPr/>
          <p:nvPr/>
        </p:nvGrpSpPr>
        <p:grpSpPr>
          <a:xfrm>
            <a:off x="6787680" y="3856556"/>
            <a:ext cx="857585" cy="1046033"/>
            <a:chOff x="7931851" y="2464731"/>
            <a:chExt cx="1002842" cy="1223210"/>
          </a:xfrm>
        </p:grpSpPr>
        <p:sp>
          <p:nvSpPr>
            <p:cNvPr id="57" name="Freeform 5">
              <a:extLst>
                <a:ext uri="{FF2B5EF4-FFF2-40B4-BE49-F238E27FC236}">
                  <a16:creationId xmlns="" xmlns:a16="http://schemas.microsoft.com/office/drawing/2014/main" id="{03EA8135-2521-4900-8B53-D0995B2DC9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8" name="Freeform 6">
              <a:extLst>
                <a:ext uri="{FF2B5EF4-FFF2-40B4-BE49-F238E27FC236}">
                  <a16:creationId xmlns="" xmlns:a16="http://schemas.microsoft.com/office/drawing/2014/main" id="{1D34A39C-C9C4-4236-84E4-4CFF73F8BE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7">
              <a:extLst>
                <a:ext uri="{FF2B5EF4-FFF2-40B4-BE49-F238E27FC236}">
                  <a16:creationId xmlns="" xmlns:a16="http://schemas.microsoft.com/office/drawing/2014/main" id="{04ABA213-EB86-4AB2-A5EE-93472C6707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8">
              <a:extLst>
                <a:ext uri="{FF2B5EF4-FFF2-40B4-BE49-F238E27FC236}">
                  <a16:creationId xmlns="" xmlns:a16="http://schemas.microsoft.com/office/drawing/2014/main" id="{8EE56103-12E5-4368-874E-346B201FB9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9">
              <a:extLst>
                <a:ext uri="{FF2B5EF4-FFF2-40B4-BE49-F238E27FC236}">
                  <a16:creationId xmlns="" xmlns:a16="http://schemas.microsoft.com/office/drawing/2014/main" id="{6432114F-94FC-4EAE-BC07-A01BDFF3C5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10">
              <a:extLst>
                <a:ext uri="{FF2B5EF4-FFF2-40B4-BE49-F238E27FC236}">
                  <a16:creationId xmlns="" xmlns:a16="http://schemas.microsoft.com/office/drawing/2014/main" id="{B959DB56-4B5E-4800-A05B-AECC73B92E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11">
              <a:extLst>
                <a:ext uri="{FF2B5EF4-FFF2-40B4-BE49-F238E27FC236}">
                  <a16:creationId xmlns="" xmlns:a16="http://schemas.microsoft.com/office/drawing/2014/main" id="{C3FB3FAF-D8BF-40DC-B5AB-55251FEF81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12">
              <a:extLst>
                <a:ext uri="{FF2B5EF4-FFF2-40B4-BE49-F238E27FC236}">
                  <a16:creationId xmlns="" xmlns:a16="http://schemas.microsoft.com/office/drawing/2014/main" id="{6074F295-FE20-4304-888E-F90232A6FF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13">
              <a:extLst>
                <a:ext uri="{FF2B5EF4-FFF2-40B4-BE49-F238E27FC236}">
                  <a16:creationId xmlns="" xmlns:a16="http://schemas.microsoft.com/office/drawing/2014/main" id="{38681EEC-7A5D-467A-9090-C35B42D82C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14">
              <a:extLst>
                <a:ext uri="{FF2B5EF4-FFF2-40B4-BE49-F238E27FC236}">
                  <a16:creationId xmlns="" xmlns:a16="http://schemas.microsoft.com/office/drawing/2014/main" id="{91A72192-153C-4C44-9A25-7B8720F892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15">
              <a:extLst>
                <a:ext uri="{FF2B5EF4-FFF2-40B4-BE49-F238E27FC236}">
                  <a16:creationId xmlns="" xmlns:a16="http://schemas.microsoft.com/office/drawing/2014/main" id="{5B2A1DBF-4716-4D85-A9ED-FCF719CEB7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16">
              <a:extLst>
                <a:ext uri="{FF2B5EF4-FFF2-40B4-BE49-F238E27FC236}">
                  <a16:creationId xmlns="" xmlns:a16="http://schemas.microsoft.com/office/drawing/2014/main" id="{9782A32F-0782-4A1F-A539-2FD0523E69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17">
              <a:extLst>
                <a:ext uri="{FF2B5EF4-FFF2-40B4-BE49-F238E27FC236}">
                  <a16:creationId xmlns="" xmlns:a16="http://schemas.microsoft.com/office/drawing/2014/main" id="{3BB596D4-F5A9-43A3-AC42-C91DD6BFAC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18">
              <a:extLst>
                <a:ext uri="{FF2B5EF4-FFF2-40B4-BE49-F238E27FC236}">
                  <a16:creationId xmlns="" xmlns:a16="http://schemas.microsoft.com/office/drawing/2014/main" id="{287916A8-C4F6-4C27-B1D0-4BF58805E8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5" name="Group 45">
            <a:extLst>
              <a:ext uri="{FF2B5EF4-FFF2-40B4-BE49-F238E27FC236}">
                <a16:creationId xmlns="" xmlns:a16="http://schemas.microsoft.com/office/drawing/2014/main" id="{8276FB3E-9F18-48CB-91E1-AC3219CDCFB5}"/>
              </a:ext>
            </a:extLst>
          </p:cNvPr>
          <p:cNvGrpSpPr/>
          <p:nvPr/>
        </p:nvGrpSpPr>
        <p:grpSpPr>
          <a:xfrm>
            <a:off x="4317051" y="3856556"/>
            <a:ext cx="1024219" cy="1024219"/>
            <a:chOff x="5757333" y="2943779"/>
            <a:chExt cx="795498" cy="795498"/>
          </a:xfrm>
        </p:grpSpPr>
        <p:grpSp>
          <p:nvGrpSpPr>
            <p:cNvPr id="76" name="Group 46">
              <a:extLst>
                <a:ext uri="{FF2B5EF4-FFF2-40B4-BE49-F238E27FC236}">
                  <a16:creationId xmlns="" xmlns:a16="http://schemas.microsoft.com/office/drawing/2014/main" id="{A4A6B5DA-C10F-43E9-A7D1-87593FAACCAC}"/>
                </a:ext>
              </a:extLst>
            </p:cNvPr>
            <p:cNvGrpSpPr/>
            <p:nvPr/>
          </p:nvGrpSpPr>
          <p:grpSpPr>
            <a:xfrm>
              <a:off x="5995774" y="3294766"/>
              <a:ext cx="449165" cy="265293"/>
              <a:chOff x="7175537" y="4438243"/>
              <a:chExt cx="347387" cy="205179"/>
            </a:xfrm>
            <a:solidFill>
              <a:srgbClr val="00B050"/>
            </a:solidFill>
          </p:grpSpPr>
          <p:sp>
            <p:nvSpPr>
              <p:cNvPr id="78" name="Rectangle: Rounded Corners 48">
                <a:extLst>
                  <a:ext uri="{FF2B5EF4-FFF2-40B4-BE49-F238E27FC236}">
                    <a16:creationId xmlns="" xmlns:a16="http://schemas.microsoft.com/office/drawing/2014/main" id="{9833000A-3B2C-4294-BF2C-A9D3965C340E}"/>
                  </a:ext>
                </a:extLst>
              </p:cNvPr>
              <p:cNvSpPr/>
              <p:nvPr/>
            </p:nvSpPr>
            <p:spPr>
              <a:xfrm rot="2700000">
                <a:off x="7120649" y="4493131"/>
                <a:ext cx="205179" cy="9540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: Rounded Corners 49">
                <a:extLst>
                  <a:ext uri="{FF2B5EF4-FFF2-40B4-BE49-F238E27FC236}">
                    <a16:creationId xmlns="" xmlns:a16="http://schemas.microsoft.com/office/drawing/2014/main" id="{2C75BCBA-7037-4F15-BB5F-FF3DB713CD17}"/>
                  </a:ext>
                </a:extLst>
              </p:cNvPr>
              <p:cNvSpPr/>
              <p:nvPr/>
            </p:nvSpPr>
            <p:spPr>
              <a:xfrm rot="8100000">
                <a:off x="7183297" y="4445598"/>
                <a:ext cx="339627" cy="9540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Oval 47">
              <a:extLst>
                <a:ext uri="{FF2B5EF4-FFF2-40B4-BE49-F238E27FC236}">
                  <a16:creationId xmlns="" xmlns:a16="http://schemas.microsoft.com/office/drawing/2014/main" id="{A20F76A9-3D68-4578-AF72-12CE2B8182C0}"/>
                </a:ext>
              </a:extLst>
            </p:cNvPr>
            <p:cNvSpPr/>
            <p:nvPr/>
          </p:nvSpPr>
          <p:spPr>
            <a:xfrm>
              <a:off x="5757333" y="2943779"/>
              <a:ext cx="795498" cy="795498"/>
            </a:xfrm>
            <a:prstGeom prst="ellipse">
              <a:avLst/>
            </a:prstGeom>
            <a:noFill/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0" name="Oval 55">
            <a:extLst>
              <a:ext uri="{FF2B5EF4-FFF2-40B4-BE49-F238E27FC236}">
                <a16:creationId xmlns="" xmlns:a16="http://schemas.microsoft.com/office/drawing/2014/main" id="{C9860780-FB34-45AB-A6B2-5F356216640B}"/>
              </a:ext>
            </a:extLst>
          </p:cNvPr>
          <p:cNvSpPr/>
          <p:nvPr/>
        </p:nvSpPr>
        <p:spPr>
          <a:xfrm>
            <a:off x="2629291" y="5858941"/>
            <a:ext cx="7238230" cy="298637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7C5C94D0-9F90-4875-B023-12FA256B36F5}"/>
              </a:ext>
            </a:extLst>
          </p:cNvPr>
          <p:cNvSpPr txBox="1"/>
          <p:nvPr/>
        </p:nvSpPr>
        <p:spPr>
          <a:xfrm>
            <a:off x="9121222" y="4987300"/>
            <a:ext cx="2533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noProof="0" dirty="0" smtClean="0">
                <a:solidFill>
                  <a:srgbClr val="282F39"/>
                </a:solidFill>
                <a:latin typeface="Noto Sans" panose="020B0502040504020204" pitchFamily="34"/>
              </a:rPr>
              <a:t>Права взимание оплаты за обучение в частной школе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2" name="Rectangle 23">
            <a:extLst>
              <a:ext uri="{FF2B5EF4-FFF2-40B4-BE49-F238E27FC236}">
                <a16:creationId xmlns:a16="http://schemas.microsoft.com/office/drawing/2014/main" xmlns="" id="{6CD5620D-8528-4F18-9318-F3A996B9029E}"/>
              </a:ext>
            </a:extLst>
          </p:cNvPr>
          <p:cNvSpPr/>
          <p:nvPr/>
        </p:nvSpPr>
        <p:spPr>
          <a:xfrm>
            <a:off x="8984757" y="4564308"/>
            <a:ext cx="90059" cy="880666"/>
          </a:xfrm>
          <a:prstGeom prst="rect">
            <a:avLst/>
          </a:prstGeom>
          <a:solidFill>
            <a:srgbClr val="282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282F39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F55BAAB6-96A1-4C40-A4E6-6EDA92DCEF60}"/>
              </a:ext>
            </a:extLst>
          </p:cNvPr>
          <p:cNvSpPr txBox="1"/>
          <p:nvPr/>
        </p:nvSpPr>
        <p:spPr>
          <a:xfrm>
            <a:off x="9129689" y="4475093"/>
            <a:ext cx="2486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noProof="0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РОДИТЕЛЬСКАЯ ПЛАТА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692658" y="6233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Noto Sans"/>
              </a:rPr>
              <a:t>4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27419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="" xmlns:a16="http://schemas.microsoft.com/office/drawing/2014/main" id="{6D60C2C9-8227-475E-9903-3E2AC8C38ED2}"/>
              </a:ext>
            </a:extLst>
          </p:cNvPr>
          <p:cNvSpPr/>
          <p:nvPr/>
        </p:nvSpPr>
        <p:spPr>
          <a:xfrm>
            <a:off x="1097239" y="5326133"/>
            <a:ext cx="5816372" cy="575542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B5175395-EA26-4014-9FA9-016EA9C41DAB}"/>
              </a:ext>
            </a:extLst>
          </p:cNvPr>
          <p:cNvGrpSpPr/>
          <p:nvPr/>
        </p:nvGrpSpPr>
        <p:grpSpPr>
          <a:xfrm>
            <a:off x="1250951" y="1758950"/>
            <a:ext cx="5263414" cy="3619501"/>
            <a:chOff x="4935538" y="2633663"/>
            <a:chExt cx="2317750" cy="1593851"/>
          </a:xfrm>
        </p:grpSpPr>
        <p:sp>
          <p:nvSpPr>
            <p:cNvPr id="18" name="AutoShape 11">
              <a:extLst>
                <a:ext uri="{FF2B5EF4-FFF2-40B4-BE49-F238E27FC236}">
                  <a16:creationId xmlns="" xmlns:a16="http://schemas.microsoft.com/office/drawing/2014/main" id="{AECAC0E3-22A8-46C4-A011-EFDB0067190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938713" y="2633663"/>
              <a:ext cx="2314575" cy="159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3">
              <a:extLst>
                <a:ext uri="{FF2B5EF4-FFF2-40B4-BE49-F238E27FC236}">
                  <a16:creationId xmlns="" xmlns:a16="http://schemas.microsoft.com/office/drawing/2014/main" id="{CBBED9BA-4B05-4E15-BE6A-AE3F396A35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5538" y="3298826"/>
              <a:ext cx="2317750" cy="928688"/>
            </a:xfrm>
            <a:custGeom>
              <a:avLst/>
              <a:gdLst>
                <a:gd name="T0" fmla="*/ 8 w 727"/>
                <a:gd name="T1" fmla="*/ 223 h 291"/>
                <a:gd name="T2" fmla="*/ 60 w 727"/>
                <a:gd name="T3" fmla="*/ 104 h 291"/>
                <a:gd name="T4" fmla="*/ 102 w 727"/>
                <a:gd name="T5" fmla="*/ 7 h 291"/>
                <a:gd name="T6" fmla="*/ 139 w 727"/>
                <a:gd name="T7" fmla="*/ 7 h 291"/>
                <a:gd name="T8" fmla="*/ 264 w 727"/>
                <a:gd name="T9" fmla="*/ 34 h 291"/>
                <a:gd name="T10" fmla="*/ 311 w 727"/>
                <a:gd name="T11" fmla="*/ 25 h 291"/>
                <a:gd name="T12" fmla="*/ 436 w 727"/>
                <a:gd name="T13" fmla="*/ 2 h 291"/>
                <a:gd name="T14" fmla="*/ 506 w 727"/>
                <a:gd name="T15" fmla="*/ 43 h 291"/>
                <a:gd name="T16" fmla="*/ 448 w 727"/>
                <a:gd name="T17" fmla="*/ 45 h 291"/>
                <a:gd name="T18" fmla="*/ 474 w 727"/>
                <a:gd name="T19" fmla="*/ 160 h 291"/>
                <a:gd name="T20" fmla="*/ 492 w 727"/>
                <a:gd name="T21" fmla="*/ 219 h 291"/>
                <a:gd name="T22" fmla="*/ 638 w 727"/>
                <a:gd name="T23" fmla="*/ 246 h 291"/>
                <a:gd name="T24" fmla="*/ 682 w 727"/>
                <a:gd name="T25" fmla="*/ 253 h 291"/>
                <a:gd name="T26" fmla="*/ 649 w 727"/>
                <a:gd name="T27" fmla="*/ 169 h 291"/>
                <a:gd name="T28" fmla="*/ 615 w 727"/>
                <a:gd name="T29" fmla="*/ 84 h 291"/>
                <a:gd name="T30" fmla="*/ 633 w 727"/>
                <a:gd name="T31" fmla="*/ 54 h 291"/>
                <a:gd name="T32" fmla="*/ 646 w 727"/>
                <a:gd name="T33" fmla="*/ 276 h 291"/>
                <a:gd name="T34" fmla="*/ 507 w 727"/>
                <a:gd name="T35" fmla="*/ 250 h 291"/>
                <a:gd name="T36" fmla="*/ 462 w 727"/>
                <a:gd name="T37" fmla="*/ 248 h 291"/>
                <a:gd name="T38" fmla="*/ 368 w 727"/>
                <a:gd name="T39" fmla="*/ 263 h 291"/>
                <a:gd name="T40" fmla="*/ 243 w 727"/>
                <a:gd name="T41" fmla="*/ 283 h 291"/>
                <a:gd name="T42" fmla="*/ 203 w 727"/>
                <a:gd name="T43" fmla="*/ 283 h 291"/>
                <a:gd name="T44" fmla="*/ 235 w 727"/>
                <a:gd name="T45" fmla="*/ 256 h 291"/>
                <a:gd name="T46" fmla="*/ 309 w 727"/>
                <a:gd name="T47" fmla="*/ 244 h 291"/>
                <a:gd name="T48" fmla="*/ 422 w 727"/>
                <a:gd name="T49" fmla="*/ 226 h 291"/>
                <a:gd name="T50" fmla="*/ 466 w 727"/>
                <a:gd name="T51" fmla="*/ 215 h 291"/>
                <a:gd name="T52" fmla="*/ 442 w 727"/>
                <a:gd name="T53" fmla="*/ 113 h 291"/>
                <a:gd name="T54" fmla="*/ 410 w 727"/>
                <a:gd name="T55" fmla="*/ 34 h 291"/>
                <a:gd name="T56" fmla="*/ 283 w 727"/>
                <a:gd name="T57" fmla="*/ 60 h 291"/>
                <a:gd name="T58" fmla="*/ 263 w 727"/>
                <a:gd name="T59" fmla="*/ 121 h 291"/>
                <a:gd name="T60" fmla="*/ 241 w 727"/>
                <a:gd name="T61" fmla="*/ 227 h 291"/>
                <a:gd name="T62" fmla="*/ 40 w 727"/>
                <a:gd name="T63" fmla="*/ 220 h 291"/>
                <a:gd name="T64" fmla="*/ 90 w 727"/>
                <a:gd name="T65" fmla="*/ 231 h 291"/>
                <a:gd name="T66" fmla="*/ 162 w 727"/>
                <a:gd name="T67" fmla="*/ 246 h 291"/>
                <a:gd name="T68" fmla="*/ 215 w 727"/>
                <a:gd name="T69" fmla="*/ 253 h 291"/>
                <a:gd name="T70" fmla="*/ 242 w 727"/>
                <a:gd name="T71" fmla="*/ 119 h 291"/>
                <a:gd name="T72" fmla="*/ 250 w 727"/>
                <a:gd name="T73" fmla="*/ 59 h 291"/>
                <a:gd name="T74" fmla="*/ 128 w 727"/>
                <a:gd name="T75" fmla="*/ 33 h 291"/>
                <a:gd name="T76" fmla="*/ 104 w 727"/>
                <a:gd name="T77" fmla="*/ 73 h 291"/>
                <a:gd name="T78" fmla="*/ 48 w 727"/>
                <a:gd name="T79" fmla="*/ 201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27" h="291">
                  <a:moveTo>
                    <a:pt x="0" y="241"/>
                  </a:moveTo>
                  <a:cubicBezTo>
                    <a:pt x="3" y="235"/>
                    <a:pt x="6" y="229"/>
                    <a:pt x="8" y="223"/>
                  </a:cubicBezTo>
                  <a:cubicBezTo>
                    <a:pt x="17" y="202"/>
                    <a:pt x="27" y="181"/>
                    <a:pt x="36" y="159"/>
                  </a:cubicBezTo>
                  <a:cubicBezTo>
                    <a:pt x="44" y="141"/>
                    <a:pt x="52" y="123"/>
                    <a:pt x="60" y="104"/>
                  </a:cubicBezTo>
                  <a:cubicBezTo>
                    <a:pt x="67" y="89"/>
                    <a:pt x="74" y="73"/>
                    <a:pt x="80" y="57"/>
                  </a:cubicBezTo>
                  <a:cubicBezTo>
                    <a:pt x="81" y="56"/>
                    <a:pt x="99" y="14"/>
                    <a:pt x="102" y="7"/>
                  </a:cubicBezTo>
                  <a:cubicBezTo>
                    <a:pt x="103" y="4"/>
                    <a:pt x="104" y="2"/>
                    <a:pt x="106" y="0"/>
                  </a:cubicBezTo>
                  <a:cubicBezTo>
                    <a:pt x="117" y="2"/>
                    <a:pt x="128" y="4"/>
                    <a:pt x="139" y="7"/>
                  </a:cubicBezTo>
                  <a:cubicBezTo>
                    <a:pt x="163" y="12"/>
                    <a:pt x="187" y="17"/>
                    <a:pt x="211" y="22"/>
                  </a:cubicBezTo>
                  <a:cubicBezTo>
                    <a:pt x="229" y="26"/>
                    <a:pt x="246" y="30"/>
                    <a:pt x="264" y="34"/>
                  </a:cubicBezTo>
                  <a:cubicBezTo>
                    <a:pt x="267" y="34"/>
                    <a:pt x="270" y="34"/>
                    <a:pt x="273" y="33"/>
                  </a:cubicBezTo>
                  <a:cubicBezTo>
                    <a:pt x="286" y="31"/>
                    <a:pt x="298" y="28"/>
                    <a:pt x="311" y="25"/>
                  </a:cubicBezTo>
                  <a:cubicBezTo>
                    <a:pt x="323" y="23"/>
                    <a:pt x="390" y="9"/>
                    <a:pt x="411" y="5"/>
                  </a:cubicBezTo>
                  <a:cubicBezTo>
                    <a:pt x="419" y="3"/>
                    <a:pt x="428" y="2"/>
                    <a:pt x="436" y="2"/>
                  </a:cubicBezTo>
                  <a:cubicBezTo>
                    <a:pt x="450" y="4"/>
                    <a:pt x="487" y="11"/>
                    <a:pt x="487" y="11"/>
                  </a:cubicBezTo>
                  <a:cubicBezTo>
                    <a:pt x="487" y="11"/>
                    <a:pt x="501" y="34"/>
                    <a:pt x="506" y="43"/>
                  </a:cubicBezTo>
                  <a:cubicBezTo>
                    <a:pt x="485" y="39"/>
                    <a:pt x="466" y="36"/>
                    <a:pt x="445" y="32"/>
                  </a:cubicBezTo>
                  <a:cubicBezTo>
                    <a:pt x="446" y="37"/>
                    <a:pt x="447" y="41"/>
                    <a:pt x="448" y="45"/>
                  </a:cubicBezTo>
                  <a:cubicBezTo>
                    <a:pt x="452" y="64"/>
                    <a:pt x="457" y="83"/>
                    <a:pt x="461" y="103"/>
                  </a:cubicBezTo>
                  <a:cubicBezTo>
                    <a:pt x="466" y="122"/>
                    <a:pt x="470" y="141"/>
                    <a:pt x="474" y="160"/>
                  </a:cubicBezTo>
                  <a:cubicBezTo>
                    <a:pt x="479" y="178"/>
                    <a:pt x="483" y="196"/>
                    <a:pt x="487" y="214"/>
                  </a:cubicBezTo>
                  <a:cubicBezTo>
                    <a:pt x="488" y="218"/>
                    <a:pt x="490" y="219"/>
                    <a:pt x="492" y="219"/>
                  </a:cubicBezTo>
                  <a:cubicBezTo>
                    <a:pt x="498" y="219"/>
                    <a:pt x="547" y="229"/>
                    <a:pt x="567" y="232"/>
                  </a:cubicBezTo>
                  <a:cubicBezTo>
                    <a:pt x="591" y="237"/>
                    <a:pt x="615" y="242"/>
                    <a:pt x="638" y="246"/>
                  </a:cubicBezTo>
                  <a:cubicBezTo>
                    <a:pt x="652" y="249"/>
                    <a:pt x="666" y="251"/>
                    <a:pt x="680" y="254"/>
                  </a:cubicBezTo>
                  <a:cubicBezTo>
                    <a:pt x="680" y="254"/>
                    <a:pt x="681" y="253"/>
                    <a:pt x="682" y="253"/>
                  </a:cubicBezTo>
                  <a:cubicBezTo>
                    <a:pt x="679" y="246"/>
                    <a:pt x="676" y="238"/>
                    <a:pt x="674" y="231"/>
                  </a:cubicBezTo>
                  <a:cubicBezTo>
                    <a:pt x="665" y="210"/>
                    <a:pt x="657" y="190"/>
                    <a:pt x="649" y="169"/>
                  </a:cubicBezTo>
                  <a:cubicBezTo>
                    <a:pt x="641" y="148"/>
                    <a:pt x="632" y="127"/>
                    <a:pt x="624" y="107"/>
                  </a:cubicBezTo>
                  <a:cubicBezTo>
                    <a:pt x="621" y="99"/>
                    <a:pt x="618" y="92"/>
                    <a:pt x="615" y="84"/>
                  </a:cubicBezTo>
                  <a:cubicBezTo>
                    <a:pt x="615" y="83"/>
                    <a:pt x="615" y="82"/>
                    <a:pt x="615" y="81"/>
                  </a:cubicBezTo>
                  <a:cubicBezTo>
                    <a:pt x="621" y="72"/>
                    <a:pt x="627" y="64"/>
                    <a:pt x="633" y="54"/>
                  </a:cubicBezTo>
                  <a:cubicBezTo>
                    <a:pt x="665" y="133"/>
                    <a:pt x="696" y="212"/>
                    <a:pt x="727" y="291"/>
                  </a:cubicBezTo>
                  <a:cubicBezTo>
                    <a:pt x="722" y="290"/>
                    <a:pt x="670" y="280"/>
                    <a:pt x="646" y="276"/>
                  </a:cubicBezTo>
                  <a:cubicBezTo>
                    <a:pt x="623" y="271"/>
                    <a:pt x="601" y="268"/>
                    <a:pt x="578" y="263"/>
                  </a:cubicBezTo>
                  <a:cubicBezTo>
                    <a:pt x="554" y="259"/>
                    <a:pt x="530" y="254"/>
                    <a:pt x="507" y="250"/>
                  </a:cubicBezTo>
                  <a:cubicBezTo>
                    <a:pt x="498" y="248"/>
                    <a:pt x="490" y="246"/>
                    <a:pt x="481" y="245"/>
                  </a:cubicBezTo>
                  <a:cubicBezTo>
                    <a:pt x="475" y="245"/>
                    <a:pt x="469" y="247"/>
                    <a:pt x="462" y="248"/>
                  </a:cubicBezTo>
                  <a:cubicBezTo>
                    <a:pt x="451" y="249"/>
                    <a:pt x="440" y="251"/>
                    <a:pt x="429" y="253"/>
                  </a:cubicBezTo>
                  <a:cubicBezTo>
                    <a:pt x="409" y="257"/>
                    <a:pt x="388" y="260"/>
                    <a:pt x="368" y="263"/>
                  </a:cubicBezTo>
                  <a:cubicBezTo>
                    <a:pt x="346" y="267"/>
                    <a:pt x="325" y="270"/>
                    <a:pt x="303" y="273"/>
                  </a:cubicBezTo>
                  <a:cubicBezTo>
                    <a:pt x="283" y="277"/>
                    <a:pt x="263" y="280"/>
                    <a:pt x="243" y="283"/>
                  </a:cubicBezTo>
                  <a:cubicBezTo>
                    <a:pt x="236" y="284"/>
                    <a:pt x="230" y="286"/>
                    <a:pt x="224" y="286"/>
                  </a:cubicBezTo>
                  <a:cubicBezTo>
                    <a:pt x="217" y="286"/>
                    <a:pt x="210" y="284"/>
                    <a:pt x="203" y="283"/>
                  </a:cubicBezTo>
                  <a:cubicBezTo>
                    <a:pt x="190" y="280"/>
                    <a:pt x="178" y="278"/>
                    <a:pt x="165" y="275"/>
                  </a:cubicBezTo>
                  <a:moveTo>
                    <a:pt x="235" y="256"/>
                  </a:moveTo>
                  <a:cubicBezTo>
                    <a:pt x="239" y="255"/>
                    <a:pt x="242" y="255"/>
                    <a:pt x="245" y="255"/>
                  </a:cubicBezTo>
                  <a:cubicBezTo>
                    <a:pt x="267" y="251"/>
                    <a:pt x="288" y="247"/>
                    <a:pt x="309" y="244"/>
                  </a:cubicBezTo>
                  <a:cubicBezTo>
                    <a:pt x="330" y="241"/>
                    <a:pt x="350" y="238"/>
                    <a:pt x="371" y="234"/>
                  </a:cubicBezTo>
                  <a:cubicBezTo>
                    <a:pt x="388" y="232"/>
                    <a:pt x="405" y="229"/>
                    <a:pt x="422" y="226"/>
                  </a:cubicBezTo>
                  <a:cubicBezTo>
                    <a:pt x="436" y="224"/>
                    <a:pt x="449" y="222"/>
                    <a:pt x="463" y="220"/>
                  </a:cubicBezTo>
                  <a:cubicBezTo>
                    <a:pt x="465" y="219"/>
                    <a:pt x="467" y="219"/>
                    <a:pt x="466" y="215"/>
                  </a:cubicBezTo>
                  <a:cubicBezTo>
                    <a:pt x="463" y="200"/>
                    <a:pt x="459" y="185"/>
                    <a:pt x="455" y="169"/>
                  </a:cubicBezTo>
                  <a:cubicBezTo>
                    <a:pt x="451" y="151"/>
                    <a:pt x="446" y="132"/>
                    <a:pt x="442" y="113"/>
                  </a:cubicBezTo>
                  <a:cubicBezTo>
                    <a:pt x="437" y="90"/>
                    <a:pt x="432" y="67"/>
                    <a:pt x="426" y="44"/>
                  </a:cubicBezTo>
                  <a:cubicBezTo>
                    <a:pt x="423" y="31"/>
                    <a:pt x="423" y="31"/>
                    <a:pt x="410" y="34"/>
                  </a:cubicBezTo>
                  <a:cubicBezTo>
                    <a:pt x="388" y="38"/>
                    <a:pt x="367" y="43"/>
                    <a:pt x="345" y="47"/>
                  </a:cubicBezTo>
                  <a:cubicBezTo>
                    <a:pt x="324" y="52"/>
                    <a:pt x="304" y="55"/>
                    <a:pt x="283" y="60"/>
                  </a:cubicBezTo>
                  <a:cubicBezTo>
                    <a:pt x="275" y="61"/>
                    <a:pt x="275" y="61"/>
                    <a:pt x="273" y="70"/>
                  </a:cubicBezTo>
                  <a:cubicBezTo>
                    <a:pt x="269" y="87"/>
                    <a:pt x="266" y="104"/>
                    <a:pt x="263" y="121"/>
                  </a:cubicBezTo>
                  <a:cubicBezTo>
                    <a:pt x="258" y="143"/>
                    <a:pt x="254" y="164"/>
                    <a:pt x="249" y="186"/>
                  </a:cubicBezTo>
                  <a:cubicBezTo>
                    <a:pt x="247" y="199"/>
                    <a:pt x="244" y="213"/>
                    <a:pt x="241" y="227"/>
                  </a:cubicBezTo>
                  <a:cubicBezTo>
                    <a:pt x="239" y="236"/>
                    <a:pt x="237" y="245"/>
                    <a:pt x="235" y="256"/>
                  </a:cubicBezTo>
                  <a:close/>
                  <a:moveTo>
                    <a:pt x="40" y="220"/>
                  </a:moveTo>
                  <a:cubicBezTo>
                    <a:pt x="41" y="220"/>
                    <a:pt x="42" y="221"/>
                    <a:pt x="43" y="221"/>
                  </a:cubicBezTo>
                  <a:cubicBezTo>
                    <a:pt x="58" y="224"/>
                    <a:pt x="74" y="228"/>
                    <a:pt x="90" y="231"/>
                  </a:cubicBezTo>
                  <a:cubicBezTo>
                    <a:pt x="102" y="234"/>
                    <a:pt x="114" y="236"/>
                    <a:pt x="126" y="238"/>
                  </a:cubicBezTo>
                  <a:cubicBezTo>
                    <a:pt x="138" y="241"/>
                    <a:pt x="150" y="244"/>
                    <a:pt x="162" y="246"/>
                  </a:cubicBezTo>
                  <a:cubicBezTo>
                    <a:pt x="178" y="249"/>
                    <a:pt x="194" y="252"/>
                    <a:pt x="210" y="256"/>
                  </a:cubicBezTo>
                  <a:cubicBezTo>
                    <a:pt x="213" y="256"/>
                    <a:pt x="214" y="256"/>
                    <a:pt x="215" y="253"/>
                  </a:cubicBezTo>
                  <a:cubicBezTo>
                    <a:pt x="217" y="240"/>
                    <a:pt x="228" y="186"/>
                    <a:pt x="229" y="181"/>
                  </a:cubicBezTo>
                  <a:cubicBezTo>
                    <a:pt x="233" y="160"/>
                    <a:pt x="238" y="140"/>
                    <a:pt x="242" y="119"/>
                  </a:cubicBezTo>
                  <a:cubicBezTo>
                    <a:pt x="246" y="101"/>
                    <a:pt x="249" y="82"/>
                    <a:pt x="253" y="64"/>
                  </a:cubicBezTo>
                  <a:cubicBezTo>
                    <a:pt x="254" y="61"/>
                    <a:pt x="252" y="60"/>
                    <a:pt x="250" y="59"/>
                  </a:cubicBezTo>
                  <a:cubicBezTo>
                    <a:pt x="231" y="55"/>
                    <a:pt x="212" y="51"/>
                    <a:pt x="193" y="47"/>
                  </a:cubicBezTo>
                  <a:cubicBezTo>
                    <a:pt x="171" y="43"/>
                    <a:pt x="149" y="38"/>
                    <a:pt x="128" y="33"/>
                  </a:cubicBezTo>
                  <a:cubicBezTo>
                    <a:pt x="122" y="31"/>
                    <a:pt x="121" y="34"/>
                    <a:pt x="119" y="37"/>
                  </a:cubicBezTo>
                  <a:cubicBezTo>
                    <a:pt x="114" y="49"/>
                    <a:pt x="109" y="61"/>
                    <a:pt x="104" y="73"/>
                  </a:cubicBezTo>
                  <a:cubicBezTo>
                    <a:pt x="95" y="95"/>
                    <a:pt x="85" y="116"/>
                    <a:pt x="76" y="137"/>
                  </a:cubicBezTo>
                  <a:cubicBezTo>
                    <a:pt x="67" y="158"/>
                    <a:pt x="58" y="179"/>
                    <a:pt x="48" y="201"/>
                  </a:cubicBezTo>
                  <a:cubicBezTo>
                    <a:pt x="46" y="207"/>
                    <a:pt x="43" y="213"/>
                    <a:pt x="40" y="22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7">
              <a:extLst>
                <a:ext uri="{FF2B5EF4-FFF2-40B4-BE49-F238E27FC236}">
                  <a16:creationId xmlns="" xmlns:a16="http://schemas.microsoft.com/office/drawing/2014/main" id="{02E84567-9211-470D-A931-DDBCCD9780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913" y="2636838"/>
              <a:ext cx="704850" cy="1006475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7979F210-DE34-4C4F-AD58-9D5A78383CA2}"/>
              </a:ext>
            </a:extLst>
          </p:cNvPr>
          <p:cNvSpPr txBox="1"/>
          <p:nvPr/>
        </p:nvSpPr>
        <p:spPr>
          <a:xfrm>
            <a:off x="2473861" y="366740"/>
            <a:ext cx="77369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50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ТЕКУЩИЕ РЕЗУЛЬТАТЫ</a:t>
            </a:r>
            <a:endParaRPr kumimoji="0" lang="en-GB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2BA95CC5-40E7-4D09-8D08-E731EF871FAF}"/>
              </a:ext>
            </a:extLst>
          </p:cNvPr>
          <p:cNvSpPr txBox="1"/>
          <p:nvPr/>
        </p:nvSpPr>
        <p:spPr>
          <a:xfrm>
            <a:off x="8156821" y="2124140"/>
            <a:ext cx="2959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600" noProof="0" dirty="0" smtClean="0">
                <a:latin typeface="Noto Sans" panose="020B0502040504020204" pitchFamily="34"/>
              </a:rPr>
              <a:t>По состоянию на 15 октября функционируют 236 школ </a:t>
            </a:r>
            <a:br>
              <a:rPr lang="ru-RU" sz="1600" noProof="0" dirty="0" smtClean="0">
                <a:latin typeface="Noto Sans" panose="020B0502040504020204" pitchFamily="34"/>
              </a:rPr>
            </a:br>
            <a:r>
              <a:rPr lang="ru-RU" sz="1600" noProof="0" dirty="0" smtClean="0">
                <a:latin typeface="Noto Sans" panose="020B0502040504020204" pitchFamily="34"/>
              </a:rPr>
              <a:t>на 77 тыс. </a:t>
            </a:r>
            <a:r>
              <a:rPr lang="ru-RU" sz="1600" dirty="0" smtClean="0">
                <a:latin typeface="Noto Sans" panose="020B0502040504020204" pitchFamily="34"/>
              </a:rPr>
              <a:t>ученических мест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0B58BACC-0CEB-4D05-8571-F51C408879B6}"/>
              </a:ext>
            </a:extLst>
          </p:cNvPr>
          <p:cNvSpPr txBox="1"/>
          <p:nvPr/>
        </p:nvSpPr>
        <p:spPr>
          <a:xfrm>
            <a:off x="8156821" y="3340165"/>
            <a:ext cx="295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600" dirty="0" smtClean="0">
                <a:latin typeface="Noto Sans"/>
              </a:rPr>
              <a:t>До конца года ожидается ввод 33 школ на 13 549 мест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053E979F-7E33-4E40-9CFA-4C9F90D09DC0}"/>
              </a:ext>
            </a:extLst>
          </p:cNvPr>
          <p:cNvSpPr txBox="1"/>
          <p:nvPr/>
        </p:nvSpPr>
        <p:spPr>
          <a:xfrm>
            <a:off x="8156821" y="4514915"/>
            <a:ext cx="2959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600" noProof="0" dirty="0" smtClean="0">
                <a:latin typeface="Noto Sans" panose="020B0502040504020204" pitchFamily="34"/>
              </a:rPr>
              <a:t>В период с 2021 по 2023 годы ожидается ввод 36 210 мест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6007EDD3-4203-4219-B6AB-9D8C6509FDDC}"/>
              </a:ext>
            </a:extLst>
          </p:cNvPr>
          <p:cNvGrpSpPr/>
          <p:nvPr/>
        </p:nvGrpSpPr>
        <p:grpSpPr>
          <a:xfrm>
            <a:off x="7478257" y="3377480"/>
            <a:ext cx="452893" cy="722595"/>
            <a:chOff x="7478257" y="3367955"/>
            <a:chExt cx="452893" cy="722595"/>
          </a:xfrm>
        </p:grpSpPr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E5CFB7B8-D75E-4DD0-B001-D75203183192}"/>
                </a:ext>
              </a:extLst>
            </p:cNvPr>
            <p:cNvSpPr/>
            <p:nvPr/>
          </p:nvSpPr>
          <p:spPr>
            <a:xfrm>
              <a:off x="7478257" y="3983569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eeform 17">
              <a:extLst>
                <a:ext uri="{FF2B5EF4-FFF2-40B4-BE49-F238E27FC236}">
                  <a16:creationId xmlns="" xmlns:a16="http://schemas.microsoft.com/office/drawing/2014/main" id="{FA830564-2032-4EBF-80C2-9C5BFCB6E1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336795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48CFE48E-D1EA-4876-89F0-C73B81649DC2}"/>
              </a:ext>
            </a:extLst>
          </p:cNvPr>
          <p:cNvGrpSpPr/>
          <p:nvPr/>
        </p:nvGrpSpPr>
        <p:grpSpPr>
          <a:xfrm>
            <a:off x="7478257" y="4558580"/>
            <a:ext cx="452893" cy="699312"/>
            <a:chOff x="7478257" y="4606205"/>
            <a:chExt cx="452893" cy="699312"/>
          </a:xfrm>
        </p:grpSpPr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0D77BB37-100C-4426-8E83-30D68F04FF72}"/>
                </a:ext>
              </a:extLst>
            </p:cNvPr>
            <p:cNvSpPr/>
            <p:nvPr/>
          </p:nvSpPr>
          <p:spPr>
            <a:xfrm>
              <a:off x="7478257" y="5198536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 17">
              <a:extLst>
                <a:ext uri="{FF2B5EF4-FFF2-40B4-BE49-F238E27FC236}">
                  <a16:creationId xmlns="" xmlns:a16="http://schemas.microsoft.com/office/drawing/2014/main" id="{6002BC93-7CB2-4522-95D5-0CDC6A4635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4606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9F6AD69-6CAA-4117-9481-B14C2FBABAAC}"/>
              </a:ext>
            </a:extLst>
          </p:cNvPr>
          <p:cNvGrpSpPr/>
          <p:nvPr/>
        </p:nvGrpSpPr>
        <p:grpSpPr>
          <a:xfrm>
            <a:off x="7478257" y="2193205"/>
            <a:ext cx="452893" cy="700189"/>
            <a:chOff x="7478257" y="2193205"/>
            <a:chExt cx="452893" cy="700189"/>
          </a:xfrm>
        </p:grpSpPr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2E703CE8-F8AC-4DEB-B12A-CE02F5376CA6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 17">
              <a:extLst>
                <a:ext uri="{FF2B5EF4-FFF2-40B4-BE49-F238E27FC236}">
                  <a16:creationId xmlns="" xmlns:a16="http://schemas.microsoft.com/office/drawing/2014/main" id="{1B09AF1B-ACC8-4293-9936-EF40CA876D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A63C5CF0-DB33-45FE-82D1-D9237B567604}"/>
              </a:ext>
            </a:extLst>
          </p:cNvPr>
          <p:cNvSpPr txBox="1"/>
          <p:nvPr/>
        </p:nvSpPr>
        <p:spPr>
          <a:xfrm>
            <a:off x="0" y="638928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7BBBD652-4854-4C3A-882E-C0A410EA34A5}"/>
              </a:ext>
            </a:extLst>
          </p:cNvPr>
          <p:cNvSpPr txBox="1"/>
          <p:nvPr/>
        </p:nvSpPr>
        <p:spPr>
          <a:xfrm>
            <a:off x="0" y="640198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данные АО «Финансовый центр»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692658" y="6233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Noto Sans"/>
              </a:rPr>
              <a:t>5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2094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Group 240">
            <a:extLst>
              <a:ext uri="{FF2B5EF4-FFF2-40B4-BE49-F238E27FC236}">
                <a16:creationId xmlns="" xmlns:a16="http://schemas.microsoft.com/office/drawing/2014/main" id="{EC605822-8054-41E3-83F4-44BBFF876134}"/>
              </a:ext>
            </a:extLst>
          </p:cNvPr>
          <p:cNvGrpSpPr/>
          <p:nvPr/>
        </p:nvGrpSpPr>
        <p:grpSpPr>
          <a:xfrm>
            <a:off x="3784642" y="1218335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42" name="Freeform 6">
              <a:extLst>
                <a:ext uri="{FF2B5EF4-FFF2-40B4-BE49-F238E27FC236}">
                  <a16:creationId xmlns="" xmlns:a16="http://schemas.microsoft.com/office/drawing/2014/main" id="{3CD091AD-12C0-452A-AAA9-BB34C7F6B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3" name="Freeform 7">
              <a:extLst>
                <a:ext uri="{FF2B5EF4-FFF2-40B4-BE49-F238E27FC236}">
                  <a16:creationId xmlns="" xmlns:a16="http://schemas.microsoft.com/office/drawing/2014/main" id="{9E565781-AED7-4F88-80EE-1905677D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4" name="Line 9">
              <a:extLst>
                <a:ext uri="{FF2B5EF4-FFF2-40B4-BE49-F238E27FC236}">
                  <a16:creationId xmlns="" xmlns:a16="http://schemas.microsoft.com/office/drawing/2014/main" id="{2B2B7232-8DEB-4550-A3F6-A11429E3DB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5" name="Line 10">
              <a:extLst>
                <a:ext uri="{FF2B5EF4-FFF2-40B4-BE49-F238E27FC236}">
                  <a16:creationId xmlns="" xmlns:a16="http://schemas.microsoft.com/office/drawing/2014/main" id="{240AA8B4-9ACF-4E6F-B8EA-74338B157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6" name="Freeform 11">
              <a:extLst>
                <a:ext uri="{FF2B5EF4-FFF2-40B4-BE49-F238E27FC236}">
                  <a16:creationId xmlns="" xmlns:a16="http://schemas.microsoft.com/office/drawing/2014/main" id="{F2519281-DE52-4F11-8A41-461384360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="" xmlns:a16="http://schemas.microsoft.com/office/drawing/2014/main" id="{E2E952D9-176F-4DBF-908A-C72739DAD3AF}"/>
              </a:ext>
            </a:extLst>
          </p:cNvPr>
          <p:cNvGrpSpPr/>
          <p:nvPr/>
        </p:nvGrpSpPr>
        <p:grpSpPr>
          <a:xfrm>
            <a:off x="2276101" y="1213221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54" name="Freeform 6">
              <a:extLst>
                <a:ext uri="{FF2B5EF4-FFF2-40B4-BE49-F238E27FC236}">
                  <a16:creationId xmlns="" xmlns:a16="http://schemas.microsoft.com/office/drawing/2014/main" id="{3C42EF1D-D20B-4CA9-A88A-3BEFC1CC6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5" name="Freeform 7">
              <a:extLst>
                <a:ext uri="{FF2B5EF4-FFF2-40B4-BE49-F238E27FC236}">
                  <a16:creationId xmlns="" xmlns:a16="http://schemas.microsoft.com/office/drawing/2014/main" id="{FE88189E-3AEE-4A50-9554-E86D97FBD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6" name="Line 9">
              <a:extLst>
                <a:ext uri="{FF2B5EF4-FFF2-40B4-BE49-F238E27FC236}">
                  <a16:creationId xmlns="" xmlns:a16="http://schemas.microsoft.com/office/drawing/2014/main" id="{B88E865E-D8DE-4155-92B1-43354F8885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7" name="Line 10">
              <a:extLst>
                <a:ext uri="{FF2B5EF4-FFF2-40B4-BE49-F238E27FC236}">
                  <a16:creationId xmlns="" xmlns:a16="http://schemas.microsoft.com/office/drawing/2014/main" id="{1B846A99-FC93-446F-AFF2-A097FF4EAC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8" name="Freeform 11">
              <a:extLst>
                <a:ext uri="{FF2B5EF4-FFF2-40B4-BE49-F238E27FC236}">
                  <a16:creationId xmlns="" xmlns:a16="http://schemas.microsoft.com/office/drawing/2014/main" id="{5D6B79C2-DF98-472F-84C1-32A4D47B5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="" xmlns:a16="http://schemas.microsoft.com/office/drawing/2014/main" id="{28652B8A-90D5-4D71-81A0-DDE44D9A930F}"/>
              </a:ext>
            </a:extLst>
          </p:cNvPr>
          <p:cNvGrpSpPr/>
          <p:nvPr/>
        </p:nvGrpSpPr>
        <p:grpSpPr>
          <a:xfrm>
            <a:off x="1527281" y="1587238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60" name="Freeform 6">
              <a:extLst>
                <a:ext uri="{FF2B5EF4-FFF2-40B4-BE49-F238E27FC236}">
                  <a16:creationId xmlns="" xmlns:a16="http://schemas.microsoft.com/office/drawing/2014/main" id="{0C18C8B1-3E87-4CD5-8B81-1CBC7D074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1" name="Freeform 7">
              <a:extLst>
                <a:ext uri="{FF2B5EF4-FFF2-40B4-BE49-F238E27FC236}">
                  <a16:creationId xmlns="" xmlns:a16="http://schemas.microsoft.com/office/drawing/2014/main" id="{00229CD7-8B0C-4EEF-B644-B7CA04C48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2" name="Line 9">
              <a:extLst>
                <a:ext uri="{FF2B5EF4-FFF2-40B4-BE49-F238E27FC236}">
                  <a16:creationId xmlns="" xmlns:a16="http://schemas.microsoft.com/office/drawing/2014/main" id="{3ECE9852-03FC-4910-8973-18E878A22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3" name="Line 10">
              <a:extLst>
                <a:ext uri="{FF2B5EF4-FFF2-40B4-BE49-F238E27FC236}">
                  <a16:creationId xmlns="" xmlns:a16="http://schemas.microsoft.com/office/drawing/2014/main" id="{84692EE3-721C-41F0-8CB5-764107773E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4" name="Freeform 11">
              <a:extLst>
                <a:ext uri="{FF2B5EF4-FFF2-40B4-BE49-F238E27FC236}">
                  <a16:creationId xmlns="" xmlns:a16="http://schemas.microsoft.com/office/drawing/2014/main" id="{C708FA77-E450-45EE-8376-16C12956A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="" xmlns:a16="http://schemas.microsoft.com/office/drawing/2014/main" id="{669E9103-3ACE-4877-B99B-44A6DE8709AC}"/>
              </a:ext>
            </a:extLst>
          </p:cNvPr>
          <p:cNvGrpSpPr/>
          <p:nvPr/>
        </p:nvGrpSpPr>
        <p:grpSpPr>
          <a:xfrm>
            <a:off x="786419" y="3201911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72" name="Freeform 6">
              <a:extLst>
                <a:ext uri="{FF2B5EF4-FFF2-40B4-BE49-F238E27FC236}">
                  <a16:creationId xmlns="" xmlns:a16="http://schemas.microsoft.com/office/drawing/2014/main" id="{5DDCBEFF-B58D-48B2-8002-552324FFD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3" name="Freeform 7">
              <a:extLst>
                <a:ext uri="{FF2B5EF4-FFF2-40B4-BE49-F238E27FC236}">
                  <a16:creationId xmlns="" xmlns:a16="http://schemas.microsoft.com/office/drawing/2014/main" id="{8BEF0513-6AC9-43A4-A2A0-63C19EEDA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4" name="Line 9">
              <a:extLst>
                <a:ext uri="{FF2B5EF4-FFF2-40B4-BE49-F238E27FC236}">
                  <a16:creationId xmlns="" xmlns:a16="http://schemas.microsoft.com/office/drawing/2014/main" id="{BA6A2360-B5CF-4F65-999B-A65D24AAF1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5" name="Line 10">
              <a:extLst>
                <a:ext uri="{FF2B5EF4-FFF2-40B4-BE49-F238E27FC236}">
                  <a16:creationId xmlns="" xmlns:a16="http://schemas.microsoft.com/office/drawing/2014/main" id="{A2D73730-67AA-45EE-A82C-E344697B45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6" name="Freeform 11">
              <a:extLst>
                <a:ext uri="{FF2B5EF4-FFF2-40B4-BE49-F238E27FC236}">
                  <a16:creationId xmlns="" xmlns:a16="http://schemas.microsoft.com/office/drawing/2014/main" id="{A662CA63-14F6-4B6A-8327-4A230D755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="" xmlns:a16="http://schemas.microsoft.com/office/drawing/2014/main" id="{B6F11EAF-442D-466B-B20B-F05D2FA21020}"/>
              </a:ext>
            </a:extLst>
          </p:cNvPr>
          <p:cNvGrpSpPr/>
          <p:nvPr/>
        </p:nvGrpSpPr>
        <p:grpSpPr>
          <a:xfrm>
            <a:off x="966471" y="4150679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78" name="Freeform 6">
              <a:extLst>
                <a:ext uri="{FF2B5EF4-FFF2-40B4-BE49-F238E27FC236}">
                  <a16:creationId xmlns="" xmlns:a16="http://schemas.microsoft.com/office/drawing/2014/main" id="{6D11FE58-0625-4F90-9B56-796CC252E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9" name="Freeform 7">
              <a:extLst>
                <a:ext uri="{FF2B5EF4-FFF2-40B4-BE49-F238E27FC236}">
                  <a16:creationId xmlns="" xmlns:a16="http://schemas.microsoft.com/office/drawing/2014/main" id="{9411714A-4A8F-4F39-8F47-BEE1DBF5A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0" name="Line 9">
              <a:extLst>
                <a:ext uri="{FF2B5EF4-FFF2-40B4-BE49-F238E27FC236}">
                  <a16:creationId xmlns="" xmlns:a16="http://schemas.microsoft.com/office/drawing/2014/main" id="{DA959FAF-645A-4E53-B509-249DED222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1" name="Line 10">
              <a:extLst>
                <a:ext uri="{FF2B5EF4-FFF2-40B4-BE49-F238E27FC236}">
                  <a16:creationId xmlns="" xmlns:a16="http://schemas.microsoft.com/office/drawing/2014/main" id="{27C50D6C-9BF5-43CA-900E-1AFA1630CE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2" name="Freeform 11">
              <a:extLst>
                <a:ext uri="{FF2B5EF4-FFF2-40B4-BE49-F238E27FC236}">
                  <a16:creationId xmlns="" xmlns:a16="http://schemas.microsoft.com/office/drawing/2014/main" id="{E80A7B7D-76EC-4909-B413-006BAD779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="" xmlns:a16="http://schemas.microsoft.com/office/drawing/2014/main" id="{EA9DBDB7-C164-44D9-8524-E2ED671C8807}"/>
              </a:ext>
            </a:extLst>
          </p:cNvPr>
          <p:cNvGrpSpPr/>
          <p:nvPr/>
        </p:nvGrpSpPr>
        <p:grpSpPr>
          <a:xfrm>
            <a:off x="1470636" y="4751259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84" name="Freeform 6">
              <a:extLst>
                <a:ext uri="{FF2B5EF4-FFF2-40B4-BE49-F238E27FC236}">
                  <a16:creationId xmlns="" xmlns:a16="http://schemas.microsoft.com/office/drawing/2014/main" id="{3C986B72-9DD5-48E2-A089-057A1B1FE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5" name="Freeform 7">
              <a:extLst>
                <a:ext uri="{FF2B5EF4-FFF2-40B4-BE49-F238E27FC236}">
                  <a16:creationId xmlns="" xmlns:a16="http://schemas.microsoft.com/office/drawing/2014/main" id="{53BAFDB1-85E6-46F8-8601-624FDAC3E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6" name="Line 9">
              <a:extLst>
                <a:ext uri="{FF2B5EF4-FFF2-40B4-BE49-F238E27FC236}">
                  <a16:creationId xmlns="" xmlns:a16="http://schemas.microsoft.com/office/drawing/2014/main" id="{E7E4743A-60E3-4C4D-B21F-F9CAE72025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7" name="Line 10">
              <a:extLst>
                <a:ext uri="{FF2B5EF4-FFF2-40B4-BE49-F238E27FC236}">
                  <a16:creationId xmlns="" xmlns:a16="http://schemas.microsoft.com/office/drawing/2014/main" id="{B6FA1DD0-89C8-4D23-9A8A-1179923BE2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8" name="Freeform 11">
              <a:extLst>
                <a:ext uri="{FF2B5EF4-FFF2-40B4-BE49-F238E27FC236}">
                  <a16:creationId xmlns="" xmlns:a16="http://schemas.microsoft.com/office/drawing/2014/main" id="{9ED32C95-3E33-4412-9270-3E08A8F6D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="" xmlns:a16="http://schemas.microsoft.com/office/drawing/2014/main" id="{63EB817C-736D-4658-8397-7F8B4B6936E2}"/>
              </a:ext>
            </a:extLst>
          </p:cNvPr>
          <p:cNvGrpSpPr/>
          <p:nvPr/>
        </p:nvGrpSpPr>
        <p:grpSpPr>
          <a:xfrm>
            <a:off x="2258213" y="5167361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90" name="Freeform 6">
              <a:extLst>
                <a:ext uri="{FF2B5EF4-FFF2-40B4-BE49-F238E27FC236}">
                  <a16:creationId xmlns="" xmlns:a16="http://schemas.microsoft.com/office/drawing/2014/main" id="{B5EB4293-61D0-449A-8DAB-A6AE1830A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1" name="Freeform 7">
              <a:extLst>
                <a:ext uri="{FF2B5EF4-FFF2-40B4-BE49-F238E27FC236}">
                  <a16:creationId xmlns="" xmlns:a16="http://schemas.microsoft.com/office/drawing/2014/main" id="{46764FB3-4CAA-4BDC-87E0-57B048C15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2" name="Line 9">
              <a:extLst>
                <a:ext uri="{FF2B5EF4-FFF2-40B4-BE49-F238E27FC236}">
                  <a16:creationId xmlns="" xmlns:a16="http://schemas.microsoft.com/office/drawing/2014/main" id="{C8F718EA-9B47-46AC-9D5A-06D5178EF9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3" name="Line 10">
              <a:extLst>
                <a:ext uri="{FF2B5EF4-FFF2-40B4-BE49-F238E27FC236}">
                  <a16:creationId xmlns="" xmlns:a16="http://schemas.microsoft.com/office/drawing/2014/main" id="{DBE0E948-4983-4E9A-AB79-0CC1DD3C3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4" name="Freeform 11">
              <a:extLst>
                <a:ext uri="{FF2B5EF4-FFF2-40B4-BE49-F238E27FC236}">
                  <a16:creationId xmlns="" xmlns:a16="http://schemas.microsoft.com/office/drawing/2014/main" id="{1AEC9636-CCDA-4392-91BD-CF69E92AD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="" xmlns:a16="http://schemas.microsoft.com/office/drawing/2014/main" id="{E047C4A4-8BF2-46EC-9C9E-25F7E4E11DF7}"/>
              </a:ext>
            </a:extLst>
          </p:cNvPr>
          <p:cNvGrpSpPr/>
          <p:nvPr/>
        </p:nvGrpSpPr>
        <p:grpSpPr>
          <a:xfrm>
            <a:off x="3185373" y="5206255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96" name="Freeform 6">
              <a:extLst>
                <a:ext uri="{FF2B5EF4-FFF2-40B4-BE49-F238E27FC236}">
                  <a16:creationId xmlns="" xmlns:a16="http://schemas.microsoft.com/office/drawing/2014/main" id="{EA634187-178B-4304-8537-00F2C4C4C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7" name="Freeform 7">
              <a:extLst>
                <a:ext uri="{FF2B5EF4-FFF2-40B4-BE49-F238E27FC236}">
                  <a16:creationId xmlns="" xmlns:a16="http://schemas.microsoft.com/office/drawing/2014/main" id="{2D22B0A9-2D1F-4C16-9A2B-28E12EBEB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8" name="Line 9">
              <a:extLst>
                <a:ext uri="{FF2B5EF4-FFF2-40B4-BE49-F238E27FC236}">
                  <a16:creationId xmlns="" xmlns:a16="http://schemas.microsoft.com/office/drawing/2014/main" id="{72239473-85E2-49EB-BE43-88538DDA4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9" name="Line 10">
              <a:extLst>
                <a:ext uri="{FF2B5EF4-FFF2-40B4-BE49-F238E27FC236}">
                  <a16:creationId xmlns="" xmlns:a16="http://schemas.microsoft.com/office/drawing/2014/main" id="{81B9E79C-D5CF-499D-B348-5E92497296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0" name="Freeform 11">
              <a:extLst>
                <a:ext uri="{FF2B5EF4-FFF2-40B4-BE49-F238E27FC236}">
                  <a16:creationId xmlns="" xmlns:a16="http://schemas.microsoft.com/office/drawing/2014/main" id="{7C72C001-5E96-4E80-891D-F81A536CD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="" xmlns:a16="http://schemas.microsoft.com/office/drawing/2014/main" id="{450E603F-14FC-4687-B652-C9DCF44D1353}"/>
              </a:ext>
            </a:extLst>
          </p:cNvPr>
          <p:cNvGrpSpPr/>
          <p:nvPr/>
        </p:nvGrpSpPr>
        <p:grpSpPr>
          <a:xfrm>
            <a:off x="4003935" y="5045413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302" name="Freeform 6">
              <a:extLst>
                <a:ext uri="{FF2B5EF4-FFF2-40B4-BE49-F238E27FC236}">
                  <a16:creationId xmlns="" xmlns:a16="http://schemas.microsoft.com/office/drawing/2014/main" id="{DF6AAFC7-4C57-44C7-B7A5-5FD16EC15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3" name="Freeform 7">
              <a:extLst>
                <a:ext uri="{FF2B5EF4-FFF2-40B4-BE49-F238E27FC236}">
                  <a16:creationId xmlns="" xmlns:a16="http://schemas.microsoft.com/office/drawing/2014/main" id="{0B09EF49-1E05-42C6-ACEF-CC776ACCE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4" name="Line 9">
              <a:extLst>
                <a:ext uri="{FF2B5EF4-FFF2-40B4-BE49-F238E27FC236}">
                  <a16:creationId xmlns="" xmlns:a16="http://schemas.microsoft.com/office/drawing/2014/main" id="{81E32BD8-F610-4877-A14C-DC3D3F97B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5" name="Line 10">
              <a:extLst>
                <a:ext uri="{FF2B5EF4-FFF2-40B4-BE49-F238E27FC236}">
                  <a16:creationId xmlns="" xmlns:a16="http://schemas.microsoft.com/office/drawing/2014/main" id="{F08C351F-B0C7-4D59-8223-38DD0E9C67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6" name="Freeform 11">
              <a:extLst>
                <a:ext uri="{FF2B5EF4-FFF2-40B4-BE49-F238E27FC236}">
                  <a16:creationId xmlns="" xmlns:a16="http://schemas.microsoft.com/office/drawing/2014/main" id="{D41905F6-F076-4A41-870C-F52827398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04" name="Group 803">
            <a:extLst>
              <a:ext uri="{FF2B5EF4-FFF2-40B4-BE49-F238E27FC236}">
                <a16:creationId xmlns="" xmlns:a16="http://schemas.microsoft.com/office/drawing/2014/main" id="{555FBBC0-C764-437E-9FCC-BEAB8D8DEAD6}"/>
              </a:ext>
            </a:extLst>
          </p:cNvPr>
          <p:cNvGrpSpPr/>
          <p:nvPr/>
        </p:nvGrpSpPr>
        <p:grpSpPr>
          <a:xfrm>
            <a:off x="1032647" y="2286655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805" name="Freeform 6">
              <a:extLst>
                <a:ext uri="{FF2B5EF4-FFF2-40B4-BE49-F238E27FC236}">
                  <a16:creationId xmlns="" xmlns:a16="http://schemas.microsoft.com/office/drawing/2014/main" id="{8DD3275C-1097-405A-873A-CA355CC90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6" name="Freeform 7">
              <a:extLst>
                <a:ext uri="{FF2B5EF4-FFF2-40B4-BE49-F238E27FC236}">
                  <a16:creationId xmlns="" xmlns:a16="http://schemas.microsoft.com/office/drawing/2014/main" id="{8385E648-B057-4343-97EC-FCFE433F6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7" name="Line 9">
              <a:extLst>
                <a:ext uri="{FF2B5EF4-FFF2-40B4-BE49-F238E27FC236}">
                  <a16:creationId xmlns="" xmlns:a16="http://schemas.microsoft.com/office/drawing/2014/main" id="{D0F55770-6456-47A1-90CA-454B778A8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8" name="Line 10">
              <a:extLst>
                <a:ext uri="{FF2B5EF4-FFF2-40B4-BE49-F238E27FC236}">
                  <a16:creationId xmlns="" xmlns:a16="http://schemas.microsoft.com/office/drawing/2014/main" id="{D1D84A7E-E3A8-4911-8C39-C4FECDAB0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9" name="Freeform 11">
              <a:extLst>
                <a:ext uri="{FF2B5EF4-FFF2-40B4-BE49-F238E27FC236}">
                  <a16:creationId xmlns="" xmlns:a16="http://schemas.microsoft.com/office/drawing/2014/main" id="{97E1B8C1-2AD2-4624-B406-E94D7074F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10" name="Group 809">
            <a:extLst>
              <a:ext uri="{FF2B5EF4-FFF2-40B4-BE49-F238E27FC236}">
                <a16:creationId xmlns="" xmlns:a16="http://schemas.microsoft.com/office/drawing/2014/main" id="{8D89C849-9D08-4096-AF22-CFA14A2E874F}"/>
              </a:ext>
            </a:extLst>
          </p:cNvPr>
          <p:cNvGrpSpPr/>
          <p:nvPr/>
        </p:nvGrpSpPr>
        <p:grpSpPr>
          <a:xfrm>
            <a:off x="3032288" y="1149323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811" name="Freeform 6">
              <a:extLst>
                <a:ext uri="{FF2B5EF4-FFF2-40B4-BE49-F238E27FC236}">
                  <a16:creationId xmlns="" xmlns:a16="http://schemas.microsoft.com/office/drawing/2014/main" id="{280280C7-6DE6-4512-AB30-7EB4315C8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2" name="Freeform 7">
              <a:extLst>
                <a:ext uri="{FF2B5EF4-FFF2-40B4-BE49-F238E27FC236}">
                  <a16:creationId xmlns="" xmlns:a16="http://schemas.microsoft.com/office/drawing/2014/main" id="{F6F37ABD-F889-42DF-AB9B-95D0E02E5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3" name="Line 9">
              <a:extLst>
                <a:ext uri="{FF2B5EF4-FFF2-40B4-BE49-F238E27FC236}">
                  <a16:creationId xmlns="" xmlns:a16="http://schemas.microsoft.com/office/drawing/2014/main" id="{C627FB2E-83A9-4C95-AF12-BAA7A6F76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4" name="Line 10">
              <a:extLst>
                <a:ext uri="{FF2B5EF4-FFF2-40B4-BE49-F238E27FC236}">
                  <a16:creationId xmlns="" xmlns:a16="http://schemas.microsoft.com/office/drawing/2014/main" id="{9CDFCA89-A969-400C-8F05-4D92F23382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5" name="Freeform 11">
              <a:extLst>
                <a:ext uri="{FF2B5EF4-FFF2-40B4-BE49-F238E27FC236}">
                  <a16:creationId xmlns="" xmlns:a16="http://schemas.microsoft.com/office/drawing/2014/main" id="{0620DA56-86CC-4A65-BAAD-877C24682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="" xmlns:a16="http://schemas.microsoft.com/office/drawing/2014/main" id="{8F51CF94-DC15-46B9-9401-07B2D5FFAD9B}"/>
              </a:ext>
            </a:extLst>
          </p:cNvPr>
          <p:cNvGrpSpPr/>
          <p:nvPr/>
        </p:nvGrpSpPr>
        <p:grpSpPr>
          <a:xfrm>
            <a:off x="5145010" y="3003954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24" name="Freeform 6">
              <a:extLst>
                <a:ext uri="{FF2B5EF4-FFF2-40B4-BE49-F238E27FC236}">
                  <a16:creationId xmlns="" xmlns:a16="http://schemas.microsoft.com/office/drawing/2014/main" id="{819ED5F7-FF9A-4DB7-9C9C-DFD5E6959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5" name="Freeform 7">
              <a:extLst>
                <a:ext uri="{FF2B5EF4-FFF2-40B4-BE49-F238E27FC236}">
                  <a16:creationId xmlns="" xmlns:a16="http://schemas.microsoft.com/office/drawing/2014/main" id="{7C99CAB4-186C-41F1-AB3F-C25C36517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6" name="Line 9">
              <a:extLst>
                <a:ext uri="{FF2B5EF4-FFF2-40B4-BE49-F238E27FC236}">
                  <a16:creationId xmlns="" xmlns:a16="http://schemas.microsoft.com/office/drawing/2014/main" id="{2A44BB58-0CC1-41E8-80B0-BFA4575340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7" name="Line 10">
              <a:extLst>
                <a:ext uri="{FF2B5EF4-FFF2-40B4-BE49-F238E27FC236}">
                  <a16:creationId xmlns="" xmlns:a16="http://schemas.microsoft.com/office/drawing/2014/main" id="{51DEEC2E-B9CE-4432-952D-004EFD56B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8" name="Freeform 11">
              <a:extLst>
                <a:ext uri="{FF2B5EF4-FFF2-40B4-BE49-F238E27FC236}">
                  <a16:creationId xmlns="" xmlns:a16="http://schemas.microsoft.com/office/drawing/2014/main" id="{EE4397E3-3471-45A7-A52A-F691E7983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="" xmlns:a16="http://schemas.microsoft.com/office/drawing/2014/main" id="{D30B3CE2-942A-437F-AAFF-8CB21635CA33}"/>
              </a:ext>
            </a:extLst>
          </p:cNvPr>
          <p:cNvGrpSpPr/>
          <p:nvPr/>
        </p:nvGrpSpPr>
        <p:grpSpPr>
          <a:xfrm>
            <a:off x="4408513" y="1596748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36" name="Freeform 6">
              <a:extLst>
                <a:ext uri="{FF2B5EF4-FFF2-40B4-BE49-F238E27FC236}">
                  <a16:creationId xmlns="" xmlns:a16="http://schemas.microsoft.com/office/drawing/2014/main" id="{A58DC678-FB44-44ED-84D8-E70D89478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7" name="Freeform 7">
              <a:extLst>
                <a:ext uri="{FF2B5EF4-FFF2-40B4-BE49-F238E27FC236}">
                  <a16:creationId xmlns="" xmlns:a16="http://schemas.microsoft.com/office/drawing/2014/main" id="{62008ECD-BC57-42CB-9C6A-85910F7EE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8" name="Line 9">
              <a:extLst>
                <a:ext uri="{FF2B5EF4-FFF2-40B4-BE49-F238E27FC236}">
                  <a16:creationId xmlns="" xmlns:a16="http://schemas.microsoft.com/office/drawing/2014/main" id="{AA70938D-702C-4A66-9DD2-7C7C456D6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9" name="Line 10">
              <a:extLst>
                <a:ext uri="{FF2B5EF4-FFF2-40B4-BE49-F238E27FC236}">
                  <a16:creationId xmlns="" xmlns:a16="http://schemas.microsoft.com/office/drawing/2014/main" id="{15619A9E-35FF-4D55-80C8-3722E6F8A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0" name="Freeform 11">
              <a:extLst>
                <a:ext uri="{FF2B5EF4-FFF2-40B4-BE49-F238E27FC236}">
                  <a16:creationId xmlns="" xmlns:a16="http://schemas.microsoft.com/office/drawing/2014/main" id="{5CA2B63A-6023-4456-B050-F506D1389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="" xmlns:a16="http://schemas.microsoft.com/office/drawing/2014/main" id="{27821A0E-4C4F-47A8-B739-DE3C9306BF89}"/>
              </a:ext>
            </a:extLst>
          </p:cNvPr>
          <p:cNvGrpSpPr/>
          <p:nvPr/>
        </p:nvGrpSpPr>
        <p:grpSpPr>
          <a:xfrm>
            <a:off x="4609773" y="4587876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308" name="Freeform 6">
              <a:extLst>
                <a:ext uri="{FF2B5EF4-FFF2-40B4-BE49-F238E27FC236}">
                  <a16:creationId xmlns="" xmlns:a16="http://schemas.microsoft.com/office/drawing/2014/main" id="{742727E5-03D9-4404-B891-96DC06F985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9" name="Freeform 7">
              <a:extLst>
                <a:ext uri="{FF2B5EF4-FFF2-40B4-BE49-F238E27FC236}">
                  <a16:creationId xmlns="" xmlns:a16="http://schemas.microsoft.com/office/drawing/2014/main" id="{0D478591-BFD0-479D-B529-2204FF212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0" name="Line 9">
              <a:extLst>
                <a:ext uri="{FF2B5EF4-FFF2-40B4-BE49-F238E27FC236}">
                  <a16:creationId xmlns="" xmlns:a16="http://schemas.microsoft.com/office/drawing/2014/main" id="{9F922E77-A0B0-4B3F-81E7-D8BE736D80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1" name="Line 10">
              <a:extLst>
                <a:ext uri="{FF2B5EF4-FFF2-40B4-BE49-F238E27FC236}">
                  <a16:creationId xmlns="" xmlns:a16="http://schemas.microsoft.com/office/drawing/2014/main" id="{3151493B-19D4-4449-850A-E358FE176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2" name="Freeform 11">
              <a:extLst>
                <a:ext uri="{FF2B5EF4-FFF2-40B4-BE49-F238E27FC236}">
                  <a16:creationId xmlns="" xmlns:a16="http://schemas.microsoft.com/office/drawing/2014/main" id="{5F3D8437-358E-4E5F-A6C7-D644DF406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3" name="Group 312">
            <a:extLst>
              <a:ext uri="{FF2B5EF4-FFF2-40B4-BE49-F238E27FC236}">
                <a16:creationId xmlns="" xmlns:a16="http://schemas.microsoft.com/office/drawing/2014/main" id="{59C0C245-25D5-4C9A-BCF2-3065785A1234}"/>
              </a:ext>
            </a:extLst>
          </p:cNvPr>
          <p:cNvGrpSpPr/>
          <p:nvPr/>
        </p:nvGrpSpPr>
        <p:grpSpPr>
          <a:xfrm>
            <a:off x="5069977" y="3951809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314" name="Freeform 6">
              <a:extLst>
                <a:ext uri="{FF2B5EF4-FFF2-40B4-BE49-F238E27FC236}">
                  <a16:creationId xmlns="" xmlns:a16="http://schemas.microsoft.com/office/drawing/2014/main" id="{2DD9F251-21E9-4F54-9444-3C5EC553C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5" name="Freeform 7">
              <a:extLst>
                <a:ext uri="{FF2B5EF4-FFF2-40B4-BE49-F238E27FC236}">
                  <a16:creationId xmlns="" xmlns:a16="http://schemas.microsoft.com/office/drawing/2014/main" id="{7FF7E352-D2D2-4798-AF41-660CF5D15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6" name="Line 9">
              <a:extLst>
                <a:ext uri="{FF2B5EF4-FFF2-40B4-BE49-F238E27FC236}">
                  <a16:creationId xmlns="" xmlns:a16="http://schemas.microsoft.com/office/drawing/2014/main" id="{9EAFBB31-56F6-4F69-9C5F-791DDED24E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7" name="Line 10">
              <a:extLst>
                <a:ext uri="{FF2B5EF4-FFF2-40B4-BE49-F238E27FC236}">
                  <a16:creationId xmlns="" xmlns:a16="http://schemas.microsoft.com/office/drawing/2014/main" id="{6CCDF502-EFB5-430A-90C3-D796412B5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8" name="Freeform 11">
              <a:extLst>
                <a:ext uri="{FF2B5EF4-FFF2-40B4-BE49-F238E27FC236}">
                  <a16:creationId xmlns="" xmlns:a16="http://schemas.microsoft.com/office/drawing/2014/main" id="{DE913145-F49D-41BF-AC1B-7C83FDA8C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="" xmlns:a16="http://schemas.microsoft.com/office/drawing/2014/main" id="{0DFD2BF8-54D9-4C48-B273-C9AF491D2A94}"/>
              </a:ext>
            </a:extLst>
          </p:cNvPr>
          <p:cNvGrpSpPr/>
          <p:nvPr/>
        </p:nvGrpSpPr>
        <p:grpSpPr>
          <a:xfrm>
            <a:off x="4879299" y="2190278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30" name="Freeform 6">
              <a:extLst>
                <a:ext uri="{FF2B5EF4-FFF2-40B4-BE49-F238E27FC236}">
                  <a16:creationId xmlns="" xmlns:a16="http://schemas.microsoft.com/office/drawing/2014/main" id="{6BC6A071-62BB-4802-AC2A-5561EABCD9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1" name="Freeform 7">
              <a:extLst>
                <a:ext uri="{FF2B5EF4-FFF2-40B4-BE49-F238E27FC236}">
                  <a16:creationId xmlns="" xmlns:a16="http://schemas.microsoft.com/office/drawing/2014/main" id="{83BCECE9-0A0B-4A8B-83EF-9A133923B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2" name="Line 9">
              <a:extLst>
                <a:ext uri="{FF2B5EF4-FFF2-40B4-BE49-F238E27FC236}">
                  <a16:creationId xmlns="" xmlns:a16="http://schemas.microsoft.com/office/drawing/2014/main" id="{D260579D-8A0A-4952-9F9B-20FC559C9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3" name="Line 10">
              <a:extLst>
                <a:ext uri="{FF2B5EF4-FFF2-40B4-BE49-F238E27FC236}">
                  <a16:creationId xmlns="" xmlns:a16="http://schemas.microsoft.com/office/drawing/2014/main" id="{DB20F058-D444-4996-9382-E7EC640BE4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4" name="Freeform 11">
              <a:extLst>
                <a:ext uri="{FF2B5EF4-FFF2-40B4-BE49-F238E27FC236}">
                  <a16:creationId xmlns="" xmlns:a16="http://schemas.microsoft.com/office/drawing/2014/main" id="{C3EEEC35-4BA4-46A9-AF94-5D1990F25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7" name="Oval 246">
            <a:extLst>
              <a:ext uri="{FF2B5EF4-FFF2-40B4-BE49-F238E27FC236}">
                <a16:creationId xmlns="" xmlns:a16="http://schemas.microsoft.com/office/drawing/2014/main" id="{255F3B90-5992-467A-BC41-065FDC9F315B}"/>
              </a:ext>
            </a:extLst>
          </p:cNvPr>
          <p:cNvSpPr/>
          <p:nvPr/>
        </p:nvSpPr>
        <p:spPr>
          <a:xfrm>
            <a:off x="482201" y="938081"/>
            <a:ext cx="5278204" cy="5278198"/>
          </a:xfrm>
          <a:prstGeom prst="ellipse">
            <a:avLst/>
          </a:prstGeom>
          <a:solidFill>
            <a:schemeClr val="bg1">
              <a:alpha val="35000"/>
            </a:schemeClr>
          </a:solidFill>
          <a:ln w="12700">
            <a:solidFill>
              <a:srgbClr val="CB1B4A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2" name="Rectangle: Rounded Corners 831">
            <a:extLst>
              <a:ext uri="{FF2B5EF4-FFF2-40B4-BE49-F238E27FC236}">
                <a16:creationId xmlns="" xmlns:a16="http://schemas.microsoft.com/office/drawing/2014/main" id="{E9328F35-7099-43C7-B841-FF2F66124DD8}"/>
              </a:ext>
            </a:extLst>
          </p:cNvPr>
          <p:cNvSpPr/>
          <p:nvPr/>
        </p:nvSpPr>
        <p:spPr>
          <a:xfrm>
            <a:off x="6597862" y="1462072"/>
            <a:ext cx="4540038" cy="3188430"/>
          </a:xfrm>
          <a:prstGeom prst="roundRect">
            <a:avLst>
              <a:gd name="adj" fmla="val 3334"/>
            </a:avLst>
          </a:prstGeom>
          <a:solidFill>
            <a:schemeClr val="bg1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69A64847-F02E-4B3A-9965-DBA5A96A18A2}"/>
              </a:ext>
            </a:extLst>
          </p:cNvPr>
          <p:cNvSpPr txBox="1"/>
          <p:nvPr/>
        </p:nvSpPr>
        <p:spPr>
          <a:xfrm>
            <a:off x="5252491" y="105015"/>
            <a:ext cx="69277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5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ДЕФИЦИТ МЕСТ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="" xmlns:a16="http://schemas.microsoft.com/office/drawing/2014/main" id="{CF92AA61-1454-4FE0-8328-43E379AA445B}"/>
              </a:ext>
            </a:extLst>
          </p:cNvPr>
          <p:cNvSpPr/>
          <p:nvPr/>
        </p:nvSpPr>
        <p:spPr>
          <a:xfrm>
            <a:off x="2050318" y="2522348"/>
            <a:ext cx="2152760" cy="2152759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="" xmlns:a16="http://schemas.microsoft.com/office/drawing/2014/main" id="{0F6D6155-E00F-477B-AD14-5F1EF735F5F5}"/>
              </a:ext>
            </a:extLst>
          </p:cNvPr>
          <p:cNvGrpSpPr/>
          <p:nvPr/>
        </p:nvGrpSpPr>
        <p:grpSpPr>
          <a:xfrm>
            <a:off x="2262218" y="3134822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69" name="Freeform 6">
              <a:extLst>
                <a:ext uri="{FF2B5EF4-FFF2-40B4-BE49-F238E27FC236}">
                  <a16:creationId xmlns="" xmlns:a16="http://schemas.microsoft.com/office/drawing/2014/main" id="{53B2D22F-C8A5-4D48-BC1C-5C23C9679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reeform 7">
              <a:extLst>
                <a:ext uri="{FF2B5EF4-FFF2-40B4-BE49-F238E27FC236}">
                  <a16:creationId xmlns="" xmlns:a16="http://schemas.microsoft.com/office/drawing/2014/main" id="{D9D31636-4CC7-4321-945D-0A7EF1288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Line 9">
              <a:extLst>
                <a:ext uri="{FF2B5EF4-FFF2-40B4-BE49-F238E27FC236}">
                  <a16:creationId xmlns="" xmlns:a16="http://schemas.microsoft.com/office/drawing/2014/main" id="{A7001469-D22F-4321-9C43-B535008CB0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Line 10">
              <a:extLst>
                <a:ext uri="{FF2B5EF4-FFF2-40B4-BE49-F238E27FC236}">
                  <a16:creationId xmlns="" xmlns:a16="http://schemas.microsoft.com/office/drawing/2014/main" id="{BB24ABA3-8460-4A8D-BF42-D23741D7A9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eeform 11">
              <a:extLst>
                <a:ext uri="{FF2B5EF4-FFF2-40B4-BE49-F238E27FC236}">
                  <a16:creationId xmlns="" xmlns:a16="http://schemas.microsoft.com/office/drawing/2014/main" id="{1A51E98E-38E4-44F9-AFBE-B1DF5AF4F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="" xmlns:a16="http://schemas.microsoft.com/office/drawing/2014/main" id="{3A1FC4C0-4D58-4EFB-9C99-26ABC027D289}"/>
              </a:ext>
            </a:extLst>
          </p:cNvPr>
          <p:cNvGrpSpPr/>
          <p:nvPr/>
        </p:nvGrpSpPr>
        <p:grpSpPr>
          <a:xfrm>
            <a:off x="2584168" y="2733442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66" name="Freeform 6">
              <a:extLst>
                <a:ext uri="{FF2B5EF4-FFF2-40B4-BE49-F238E27FC236}">
                  <a16:creationId xmlns="" xmlns:a16="http://schemas.microsoft.com/office/drawing/2014/main" id="{9D6778C7-81A9-4C0A-B423-0B7CCD849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Freeform 7">
              <a:extLst>
                <a:ext uri="{FF2B5EF4-FFF2-40B4-BE49-F238E27FC236}">
                  <a16:creationId xmlns="" xmlns:a16="http://schemas.microsoft.com/office/drawing/2014/main" id="{338F30E9-3B16-45A1-A588-E47D1DCA6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Line 9">
              <a:extLst>
                <a:ext uri="{FF2B5EF4-FFF2-40B4-BE49-F238E27FC236}">
                  <a16:creationId xmlns="" xmlns:a16="http://schemas.microsoft.com/office/drawing/2014/main" id="{E34061EF-6F7E-41A0-BBC6-A364C1119A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Line 10">
              <a:extLst>
                <a:ext uri="{FF2B5EF4-FFF2-40B4-BE49-F238E27FC236}">
                  <a16:creationId xmlns="" xmlns:a16="http://schemas.microsoft.com/office/drawing/2014/main" id="{5D16D15A-F90C-49B6-AAA8-62104ACCCE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Freeform 11">
              <a:extLst>
                <a:ext uri="{FF2B5EF4-FFF2-40B4-BE49-F238E27FC236}">
                  <a16:creationId xmlns="" xmlns:a16="http://schemas.microsoft.com/office/drawing/2014/main" id="{8C865ECF-B529-4233-BBCC-A51D5A8A4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="" xmlns:a16="http://schemas.microsoft.com/office/drawing/2014/main" id="{E17620A2-EC40-43A6-94F9-E93E5C4A5428}"/>
              </a:ext>
            </a:extLst>
          </p:cNvPr>
          <p:cNvGrpSpPr/>
          <p:nvPr/>
        </p:nvGrpSpPr>
        <p:grpSpPr>
          <a:xfrm>
            <a:off x="2978431" y="2650475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126" name="Freeform 6">
              <a:extLst>
                <a:ext uri="{FF2B5EF4-FFF2-40B4-BE49-F238E27FC236}">
                  <a16:creationId xmlns="" xmlns:a16="http://schemas.microsoft.com/office/drawing/2014/main" id="{753921DD-B43F-4ED8-9D63-B3588E0C4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Freeform 7">
              <a:extLst>
                <a:ext uri="{FF2B5EF4-FFF2-40B4-BE49-F238E27FC236}">
                  <a16:creationId xmlns="" xmlns:a16="http://schemas.microsoft.com/office/drawing/2014/main" id="{FF4C763C-896D-48C7-BC51-FD6DD8565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Line 9">
              <a:extLst>
                <a:ext uri="{FF2B5EF4-FFF2-40B4-BE49-F238E27FC236}">
                  <a16:creationId xmlns="" xmlns:a16="http://schemas.microsoft.com/office/drawing/2014/main" id="{D277D1D3-4F9D-4C3A-870E-643E8E0E7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Line 10">
              <a:extLst>
                <a:ext uri="{FF2B5EF4-FFF2-40B4-BE49-F238E27FC236}">
                  <a16:creationId xmlns="" xmlns:a16="http://schemas.microsoft.com/office/drawing/2014/main" id="{149AC658-ABA5-4BB1-B2D7-5BD70609E3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Freeform 11">
              <a:extLst>
                <a:ext uri="{FF2B5EF4-FFF2-40B4-BE49-F238E27FC236}">
                  <a16:creationId xmlns="" xmlns:a16="http://schemas.microsoft.com/office/drawing/2014/main" id="{81DB61D8-C69A-41B9-9074-0A0BE9ABC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="" xmlns:a16="http://schemas.microsoft.com/office/drawing/2014/main" id="{80F320F5-B1ED-4C77-8955-D71F315A7A84}"/>
              </a:ext>
            </a:extLst>
          </p:cNvPr>
          <p:cNvGrpSpPr/>
          <p:nvPr/>
        </p:nvGrpSpPr>
        <p:grpSpPr>
          <a:xfrm>
            <a:off x="3743255" y="3156946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132" name="Freeform 6">
              <a:extLst>
                <a:ext uri="{FF2B5EF4-FFF2-40B4-BE49-F238E27FC236}">
                  <a16:creationId xmlns="" xmlns:a16="http://schemas.microsoft.com/office/drawing/2014/main" id="{EBB37BF2-081B-4FA2-9980-47AFA600E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Freeform 7">
              <a:extLst>
                <a:ext uri="{FF2B5EF4-FFF2-40B4-BE49-F238E27FC236}">
                  <a16:creationId xmlns="" xmlns:a16="http://schemas.microsoft.com/office/drawing/2014/main" id="{E63F8014-9971-454B-8734-EE00E1BB7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4" name="Line 9">
              <a:extLst>
                <a:ext uri="{FF2B5EF4-FFF2-40B4-BE49-F238E27FC236}">
                  <a16:creationId xmlns="" xmlns:a16="http://schemas.microsoft.com/office/drawing/2014/main" id="{95A9E4D2-6479-4F56-8946-2EC5BDF257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Line 10">
              <a:extLst>
                <a:ext uri="{FF2B5EF4-FFF2-40B4-BE49-F238E27FC236}">
                  <a16:creationId xmlns="" xmlns:a16="http://schemas.microsoft.com/office/drawing/2014/main" id="{67C63C78-F28A-4EE0-BB71-F133365F9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Freeform 11">
              <a:extLst>
                <a:ext uri="{FF2B5EF4-FFF2-40B4-BE49-F238E27FC236}">
                  <a16:creationId xmlns="" xmlns:a16="http://schemas.microsoft.com/office/drawing/2014/main" id="{968C7FB4-4A44-45C0-87AF-A8AE9A012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="" xmlns:a16="http://schemas.microsoft.com/office/drawing/2014/main" id="{D6CD9ED7-3525-43FC-8C61-9143FA926781}"/>
              </a:ext>
            </a:extLst>
          </p:cNvPr>
          <p:cNvGrpSpPr/>
          <p:nvPr/>
        </p:nvGrpSpPr>
        <p:grpSpPr>
          <a:xfrm>
            <a:off x="2544801" y="3692917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140" name="Freeform 6">
              <a:extLst>
                <a:ext uri="{FF2B5EF4-FFF2-40B4-BE49-F238E27FC236}">
                  <a16:creationId xmlns="" xmlns:a16="http://schemas.microsoft.com/office/drawing/2014/main" id="{7B09306C-04DF-4386-806D-D62D9B118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Freeform 7">
              <a:extLst>
                <a:ext uri="{FF2B5EF4-FFF2-40B4-BE49-F238E27FC236}">
                  <a16:creationId xmlns="" xmlns:a16="http://schemas.microsoft.com/office/drawing/2014/main" id="{EB58D62F-B043-4B38-BAC4-CEAC58E50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2" name="Line 9">
              <a:extLst>
                <a:ext uri="{FF2B5EF4-FFF2-40B4-BE49-F238E27FC236}">
                  <a16:creationId xmlns="" xmlns:a16="http://schemas.microsoft.com/office/drawing/2014/main" id="{D0A2A664-2247-4945-87CA-3C41CE209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Line 10">
              <a:extLst>
                <a:ext uri="{FF2B5EF4-FFF2-40B4-BE49-F238E27FC236}">
                  <a16:creationId xmlns="" xmlns:a16="http://schemas.microsoft.com/office/drawing/2014/main" id="{C442CB45-0330-4498-A1B9-88AB07599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Freeform 11">
              <a:extLst>
                <a:ext uri="{FF2B5EF4-FFF2-40B4-BE49-F238E27FC236}">
                  <a16:creationId xmlns="" xmlns:a16="http://schemas.microsoft.com/office/drawing/2014/main" id="{656B6275-FA8F-4AD2-B7E7-BAAC77885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="" xmlns:a16="http://schemas.microsoft.com/office/drawing/2014/main" id="{D4BD7B01-62F0-4E38-BE30-414EB94461BD}"/>
              </a:ext>
            </a:extLst>
          </p:cNvPr>
          <p:cNvGrpSpPr/>
          <p:nvPr/>
        </p:nvGrpSpPr>
        <p:grpSpPr>
          <a:xfrm>
            <a:off x="2981264" y="3774485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146" name="Freeform 6">
              <a:extLst>
                <a:ext uri="{FF2B5EF4-FFF2-40B4-BE49-F238E27FC236}">
                  <a16:creationId xmlns="" xmlns:a16="http://schemas.microsoft.com/office/drawing/2014/main" id="{A3C43103-70AB-4C2E-A2A4-717786D12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Freeform 7">
              <a:extLst>
                <a:ext uri="{FF2B5EF4-FFF2-40B4-BE49-F238E27FC236}">
                  <a16:creationId xmlns="" xmlns:a16="http://schemas.microsoft.com/office/drawing/2014/main" id="{E1A78BED-73E8-4A05-859C-CA801B081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Line 9">
              <a:extLst>
                <a:ext uri="{FF2B5EF4-FFF2-40B4-BE49-F238E27FC236}">
                  <a16:creationId xmlns="" xmlns:a16="http://schemas.microsoft.com/office/drawing/2014/main" id="{C966ED4B-1283-4662-B5C2-6833AE4B6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Line 10">
              <a:extLst>
                <a:ext uri="{FF2B5EF4-FFF2-40B4-BE49-F238E27FC236}">
                  <a16:creationId xmlns="" xmlns:a16="http://schemas.microsoft.com/office/drawing/2014/main" id="{87EDB799-68B4-47F3-A256-D3FBB2348B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Freeform 11">
              <a:extLst>
                <a:ext uri="{FF2B5EF4-FFF2-40B4-BE49-F238E27FC236}">
                  <a16:creationId xmlns="" xmlns:a16="http://schemas.microsoft.com/office/drawing/2014/main" id="{A2A919D3-BC8E-4577-AC8B-38B9E3F56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="" xmlns:a16="http://schemas.microsoft.com/office/drawing/2014/main" id="{4EAC0837-1472-48C6-8AF5-09208C6FA119}"/>
              </a:ext>
            </a:extLst>
          </p:cNvPr>
          <p:cNvGrpSpPr/>
          <p:nvPr/>
        </p:nvGrpSpPr>
        <p:grpSpPr>
          <a:xfrm>
            <a:off x="3971912" y="2017863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158" name="Freeform 6">
              <a:extLst>
                <a:ext uri="{FF2B5EF4-FFF2-40B4-BE49-F238E27FC236}">
                  <a16:creationId xmlns="" xmlns:a16="http://schemas.microsoft.com/office/drawing/2014/main" id="{70DCB40B-8B7E-4B71-9481-F8CC08F48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Freeform 7">
              <a:extLst>
                <a:ext uri="{FF2B5EF4-FFF2-40B4-BE49-F238E27FC236}">
                  <a16:creationId xmlns="" xmlns:a16="http://schemas.microsoft.com/office/drawing/2014/main" id="{B51C4C84-D979-4EFC-94BC-3B17EC152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0" name="Line 9">
              <a:extLst>
                <a:ext uri="{FF2B5EF4-FFF2-40B4-BE49-F238E27FC236}">
                  <a16:creationId xmlns="" xmlns:a16="http://schemas.microsoft.com/office/drawing/2014/main" id="{6BD27C9F-302F-423C-BB99-A6983A6187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1" name="Line 10">
              <a:extLst>
                <a:ext uri="{FF2B5EF4-FFF2-40B4-BE49-F238E27FC236}">
                  <a16:creationId xmlns="" xmlns:a16="http://schemas.microsoft.com/office/drawing/2014/main" id="{D1E4EB27-4F2A-4DF1-B465-1F5DD08992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2" name="Freeform 11">
              <a:extLst>
                <a:ext uri="{FF2B5EF4-FFF2-40B4-BE49-F238E27FC236}">
                  <a16:creationId xmlns="" xmlns:a16="http://schemas.microsoft.com/office/drawing/2014/main" id="{27965B2A-C62F-4C46-AD06-B34F0B4AA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="" xmlns:a16="http://schemas.microsoft.com/office/drawing/2014/main" id="{9812586E-56FC-4DF3-9DB6-F7B16937F5E7}"/>
              </a:ext>
            </a:extLst>
          </p:cNvPr>
          <p:cNvGrpSpPr/>
          <p:nvPr/>
        </p:nvGrpSpPr>
        <p:grpSpPr>
          <a:xfrm>
            <a:off x="3347255" y="1690862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164" name="Freeform 6">
              <a:extLst>
                <a:ext uri="{FF2B5EF4-FFF2-40B4-BE49-F238E27FC236}">
                  <a16:creationId xmlns="" xmlns:a16="http://schemas.microsoft.com/office/drawing/2014/main" id="{576E09EC-0D0A-4123-8457-9C772CAD2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5" name="Freeform 7">
              <a:extLst>
                <a:ext uri="{FF2B5EF4-FFF2-40B4-BE49-F238E27FC236}">
                  <a16:creationId xmlns="" xmlns:a16="http://schemas.microsoft.com/office/drawing/2014/main" id="{762D2CD1-DA59-4EE8-94F4-E97E20022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6" name="Line 9">
              <a:extLst>
                <a:ext uri="{FF2B5EF4-FFF2-40B4-BE49-F238E27FC236}">
                  <a16:creationId xmlns="" xmlns:a16="http://schemas.microsoft.com/office/drawing/2014/main" id="{4E91CCC8-884E-4204-92EC-95B469747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7" name="Line 10">
              <a:extLst>
                <a:ext uri="{FF2B5EF4-FFF2-40B4-BE49-F238E27FC236}">
                  <a16:creationId xmlns="" xmlns:a16="http://schemas.microsoft.com/office/drawing/2014/main" id="{FEA548DD-A5C3-4E2C-9D51-13836F317E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8" name="Freeform 11">
              <a:extLst>
                <a:ext uri="{FF2B5EF4-FFF2-40B4-BE49-F238E27FC236}">
                  <a16:creationId xmlns="" xmlns:a16="http://schemas.microsoft.com/office/drawing/2014/main" id="{A9C4E95C-2029-4109-9944-2E1CD3932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="" xmlns:a16="http://schemas.microsoft.com/office/drawing/2014/main" id="{0C909575-F7D8-4F72-BEC6-906FFE823765}"/>
              </a:ext>
            </a:extLst>
          </p:cNvPr>
          <p:cNvGrpSpPr/>
          <p:nvPr/>
        </p:nvGrpSpPr>
        <p:grpSpPr>
          <a:xfrm>
            <a:off x="2655521" y="1657323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170" name="Freeform 6">
              <a:extLst>
                <a:ext uri="{FF2B5EF4-FFF2-40B4-BE49-F238E27FC236}">
                  <a16:creationId xmlns="" xmlns:a16="http://schemas.microsoft.com/office/drawing/2014/main" id="{C4659FBA-E6B1-4D77-8540-F6FBD34C6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Freeform 7">
              <a:extLst>
                <a:ext uri="{FF2B5EF4-FFF2-40B4-BE49-F238E27FC236}">
                  <a16:creationId xmlns="" xmlns:a16="http://schemas.microsoft.com/office/drawing/2014/main" id="{5E76E01E-0545-4260-AAE1-045380788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Line 9">
              <a:extLst>
                <a:ext uri="{FF2B5EF4-FFF2-40B4-BE49-F238E27FC236}">
                  <a16:creationId xmlns="" xmlns:a16="http://schemas.microsoft.com/office/drawing/2014/main" id="{DDF7C93E-34D6-4E1F-9C76-64F81AE08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3" name="Line 10">
              <a:extLst>
                <a:ext uri="{FF2B5EF4-FFF2-40B4-BE49-F238E27FC236}">
                  <a16:creationId xmlns="" xmlns:a16="http://schemas.microsoft.com/office/drawing/2014/main" id="{38528A31-FD9B-4497-8DF8-90D930FB8F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4" name="Freeform 11">
              <a:extLst>
                <a:ext uri="{FF2B5EF4-FFF2-40B4-BE49-F238E27FC236}">
                  <a16:creationId xmlns="" xmlns:a16="http://schemas.microsoft.com/office/drawing/2014/main" id="{519F0D54-1E69-4040-8D9F-8B95856D1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="" xmlns:a16="http://schemas.microsoft.com/office/drawing/2014/main" id="{FFEF53C3-2FB3-412E-B591-8B2849561B4D}"/>
              </a:ext>
            </a:extLst>
          </p:cNvPr>
          <p:cNvGrpSpPr/>
          <p:nvPr/>
        </p:nvGrpSpPr>
        <p:grpSpPr>
          <a:xfrm>
            <a:off x="1993134" y="1959170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176" name="Freeform 6">
              <a:extLst>
                <a:ext uri="{FF2B5EF4-FFF2-40B4-BE49-F238E27FC236}">
                  <a16:creationId xmlns="" xmlns:a16="http://schemas.microsoft.com/office/drawing/2014/main" id="{10F93788-D80D-49E1-A0F1-6A1BF9C0E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Freeform 7">
              <a:extLst>
                <a:ext uri="{FF2B5EF4-FFF2-40B4-BE49-F238E27FC236}">
                  <a16:creationId xmlns="" xmlns:a16="http://schemas.microsoft.com/office/drawing/2014/main" id="{C83DDB38-6F83-4DCC-A810-23B7D8736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Line 9">
              <a:extLst>
                <a:ext uri="{FF2B5EF4-FFF2-40B4-BE49-F238E27FC236}">
                  <a16:creationId xmlns="" xmlns:a16="http://schemas.microsoft.com/office/drawing/2014/main" id="{E693B820-8160-47E3-9B45-57A2EE4AD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9" name="Line 10">
              <a:extLst>
                <a:ext uri="{FF2B5EF4-FFF2-40B4-BE49-F238E27FC236}">
                  <a16:creationId xmlns="" xmlns:a16="http://schemas.microsoft.com/office/drawing/2014/main" id="{828718E9-98DC-45C2-BF91-DB0A7479DC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0" name="Freeform 11">
              <a:extLst>
                <a:ext uri="{FF2B5EF4-FFF2-40B4-BE49-F238E27FC236}">
                  <a16:creationId xmlns="" xmlns:a16="http://schemas.microsoft.com/office/drawing/2014/main" id="{8B5BAD78-4433-40FA-BFF2-D9AA5778C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="" xmlns:a16="http://schemas.microsoft.com/office/drawing/2014/main" id="{3F0F0FBC-CF42-47F4-93BA-ADD1DE9439B2}"/>
              </a:ext>
            </a:extLst>
          </p:cNvPr>
          <p:cNvGrpSpPr/>
          <p:nvPr/>
        </p:nvGrpSpPr>
        <p:grpSpPr>
          <a:xfrm>
            <a:off x="1460296" y="2680897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182" name="Freeform 6">
              <a:extLst>
                <a:ext uri="{FF2B5EF4-FFF2-40B4-BE49-F238E27FC236}">
                  <a16:creationId xmlns="" xmlns:a16="http://schemas.microsoft.com/office/drawing/2014/main" id="{1156C318-2B66-4BC8-9A29-AA36638BF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Freeform 7">
              <a:extLst>
                <a:ext uri="{FF2B5EF4-FFF2-40B4-BE49-F238E27FC236}">
                  <a16:creationId xmlns="" xmlns:a16="http://schemas.microsoft.com/office/drawing/2014/main" id="{A49B0ED1-A7CD-4176-9894-DDDF42507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Line 9">
              <a:extLst>
                <a:ext uri="{FF2B5EF4-FFF2-40B4-BE49-F238E27FC236}">
                  <a16:creationId xmlns="" xmlns:a16="http://schemas.microsoft.com/office/drawing/2014/main" id="{C17C8B42-5537-4C86-9CAE-CDD6D38576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5" name="Line 10">
              <a:extLst>
                <a:ext uri="{FF2B5EF4-FFF2-40B4-BE49-F238E27FC236}">
                  <a16:creationId xmlns="" xmlns:a16="http://schemas.microsoft.com/office/drawing/2014/main" id="{90E20DDA-430D-4EB2-990B-C47FC6ED12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Freeform 11">
              <a:extLst>
                <a:ext uri="{FF2B5EF4-FFF2-40B4-BE49-F238E27FC236}">
                  <a16:creationId xmlns="" xmlns:a16="http://schemas.microsoft.com/office/drawing/2014/main" id="{C70A02F3-A35C-4041-92C7-7BC453223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="" xmlns:a16="http://schemas.microsoft.com/office/drawing/2014/main" id="{4E470234-80A5-46C3-A571-62C021E383F3}"/>
              </a:ext>
            </a:extLst>
          </p:cNvPr>
          <p:cNvGrpSpPr/>
          <p:nvPr/>
        </p:nvGrpSpPr>
        <p:grpSpPr>
          <a:xfrm>
            <a:off x="1509838" y="3686074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188" name="Freeform 6">
              <a:extLst>
                <a:ext uri="{FF2B5EF4-FFF2-40B4-BE49-F238E27FC236}">
                  <a16:creationId xmlns="" xmlns:a16="http://schemas.microsoft.com/office/drawing/2014/main" id="{2CCEA151-7BE3-4010-893D-B7F15B9E7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9" name="Freeform 7">
              <a:extLst>
                <a:ext uri="{FF2B5EF4-FFF2-40B4-BE49-F238E27FC236}">
                  <a16:creationId xmlns="" xmlns:a16="http://schemas.microsoft.com/office/drawing/2014/main" id="{78C4112D-F4E0-40B0-AA2F-BD078C421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Line 9">
              <a:extLst>
                <a:ext uri="{FF2B5EF4-FFF2-40B4-BE49-F238E27FC236}">
                  <a16:creationId xmlns="" xmlns:a16="http://schemas.microsoft.com/office/drawing/2014/main" id="{E0D703B7-A832-4AA0-A1C5-FE4787AF1A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1" name="Line 10">
              <a:extLst>
                <a:ext uri="{FF2B5EF4-FFF2-40B4-BE49-F238E27FC236}">
                  <a16:creationId xmlns="" xmlns:a16="http://schemas.microsoft.com/office/drawing/2014/main" id="{54E8FA48-21FD-4B20-8647-5CE775F199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2" name="Freeform 11">
              <a:extLst>
                <a:ext uri="{FF2B5EF4-FFF2-40B4-BE49-F238E27FC236}">
                  <a16:creationId xmlns="" xmlns:a16="http://schemas.microsoft.com/office/drawing/2014/main" id="{59B83061-0124-4F4D-823D-998D85C43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="" xmlns:a16="http://schemas.microsoft.com/office/drawing/2014/main" id="{4E5DB08E-491D-4FF8-8B2D-079FFA1319E7}"/>
              </a:ext>
            </a:extLst>
          </p:cNvPr>
          <p:cNvGrpSpPr/>
          <p:nvPr/>
        </p:nvGrpSpPr>
        <p:grpSpPr>
          <a:xfrm>
            <a:off x="1936376" y="4482950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194" name="Freeform 6">
              <a:extLst>
                <a:ext uri="{FF2B5EF4-FFF2-40B4-BE49-F238E27FC236}">
                  <a16:creationId xmlns="" xmlns:a16="http://schemas.microsoft.com/office/drawing/2014/main" id="{C814DB66-FE13-43A5-BE56-3CE79E1D1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Freeform 7">
              <a:extLst>
                <a:ext uri="{FF2B5EF4-FFF2-40B4-BE49-F238E27FC236}">
                  <a16:creationId xmlns="" xmlns:a16="http://schemas.microsoft.com/office/drawing/2014/main" id="{8192E1D0-325B-4A1D-8ACB-825E626B1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Line 9">
              <a:extLst>
                <a:ext uri="{FF2B5EF4-FFF2-40B4-BE49-F238E27FC236}">
                  <a16:creationId xmlns="" xmlns:a16="http://schemas.microsoft.com/office/drawing/2014/main" id="{AB7CB04A-6C8F-4B59-8A86-805109EF39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7" name="Line 10">
              <a:extLst>
                <a:ext uri="{FF2B5EF4-FFF2-40B4-BE49-F238E27FC236}">
                  <a16:creationId xmlns="" xmlns:a16="http://schemas.microsoft.com/office/drawing/2014/main" id="{C80A887F-B801-46E2-B043-04D7B19D5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Freeform 11">
              <a:extLst>
                <a:ext uri="{FF2B5EF4-FFF2-40B4-BE49-F238E27FC236}">
                  <a16:creationId xmlns="" xmlns:a16="http://schemas.microsoft.com/office/drawing/2014/main" id="{F6114929-C418-4BCC-A394-77E0DB619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="" xmlns:a16="http://schemas.microsoft.com/office/drawing/2014/main" id="{20810C6C-D6C8-435C-8368-15D4042E3229}"/>
              </a:ext>
            </a:extLst>
          </p:cNvPr>
          <p:cNvGrpSpPr/>
          <p:nvPr/>
        </p:nvGrpSpPr>
        <p:grpSpPr>
          <a:xfrm>
            <a:off x="2771953" y="4815482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00" name="Freeform 6">
              <a:extLst>
                <a:ext uri="{FF2B5EF4-FFF2-40B4-BE49-F238E27FC236}">
                  <a16:creationId xmlns="" xmlns:a16="http://schemas.microsoft.com/office/drawing/2014/main" id="{451BCB7F-9511-42DB-BE75-BC9EF8AEA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Freeform 7">
              <a:extLst>
                <a:ext uri="{FF2B5EF4-FFF2-40B4-BE49-F238E27FC236}">
                  <a16:creationId xmlns="" xmlns:a16="http://schemas.microsoft.com/office/drawing/2014/main" id="{09926F74-EAB2-4A05-BD15-A10885D4E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2" name="Line 9">
              <a:extLst>
                <a:ext uri="{FF2B5EF4-FFF2-40B4-BE49-F238E27FC236}">
                  <a16:creationId xmlns="" xmlns:a16="http://schemas.microsoft.com/office/drawing/2014/main" id="{662D1D08-EA1A-4BD7-BC1C-01A1E02F20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3" name="Line 10">
              <a:extLst>
                <a:ext uri="{FF2B5EF4-FFF2-40B4-BE49-F238E27FC236}">
                  <a16:creationId xmlns="" xmlns:a16="http://schemas.microsoft.com/office/drawing/2014/main" id="{DE2EF8FA-FD2E-4504-9706-48E4415B4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4" name="Freeform 11">
              <a:extLst>
                <a:ext uri="{FF2B5EF4-FFF2-40B4-BE49-F238E27FC236}">
                  <a16:creationId xmlns="" xmlns:a16="http://schemas.microsoft.com/office/drawing/2014/main" id="{94AB95B0-7352-4EDD-8F97-C19539A02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="" xmlns:a16="http://schemas.microsoft.com/office/drawing/2014/main" id="{AE4DEDBA-101A-44A7-A6AD-CFCE46AC59C2}"/>
              </a:ext>
            </a:extLst>
          </p:cNvPr>
          <p:cNvGrpSpPr/>
          <p:nvPr/>
        </p:nvGrpSpPr>
        <p:grpSpPr>
          <a:xfrm>
            <a:off x="3556871" y="4684182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06" name="Freeform 6">
              <a:extLst>
                <a:ext uri="{FF2B5EF4-FFF2-40B4-BE49-F238E27FC236}">
                  <a16:creationId xmlns="" xmlns:a16="http://schemas.microsoft.com/office/drawing/2014/main" id="{7B990CFD-5DAC-483A-AE2A-75F91B5E1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" name="Freeform 7">
              <a:extLst>
                <a:ext uri="{FF2B5EF4-FFF2-40B4-BE49-F238E27FC236}">
                  <a16:creationId xmlns="" xmlns:a16="http://schemas.microsoft.com/office/drawing/2014/main" id="{F91A12E7-D767-4036-964E-3149DD341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8" name="Line 9">
              <a:extLst>
                <a:ext uri="{FF2B5EF4-FFF2-40B4-BE49-F238E27FC236}">
                  <a16:creationId xmlns="" xmlns:a16="http://schemas.microsoft.com/office/drawing/2014/main" id="{631AA228-1A11-4CDB-BF07-4BC4996E55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9" name="Line 10">
              <a:extLst>
                <a:ext uri="{FF2B5EF4-FFF2-40B4-BE49-F238E27FC236}">
                  <a16:creationId xmlns="" xmlns:a16="http://schemas.microsoft.com/office/drawing/2014/main" id="{4B194A23-1A40-496E-B797-12566033D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" name="Freeform 11">
              <a:extLst>
                <a:ext uri="{FF2B5EF4-FFF2-40B4-BE49-F238E27FC236}">
                  <a16:creationId xmlns="" xmlns:a16="http://schemas.microsoft.com/office/drawing/2014/main" id="{DACA4679-03AF-4345-A849-EDC76396D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="" xmlns:a16="http://schemas.microsoft.com/office/drawing/2014/main" id="{C3CDB95C-F010-4750-9D73-D920EB309654}"/>
              </a:ext>
            </a:extLst>
          </p:cNvPr>
          <p:cNvGrpSpPr/>
          <p:nvPr/>
        </p:nvGrpSpPr>
        <p:grpSpPr>
          <a:xfrm>
            <a:off x="3421305" y="3671875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320" name="Freeform 6">
              <a:extLst>
                <a:ext uri="{FF2B5EF4-FFF2-40B4-BE49-F238E27FC236}">
                  <a16:creationId xmlns="" xmlns:a16="http://schemas.microsoft.com/office/drawing/2014/main" id="{BCA179BB-7B71-415B-8EF5-D4AEBF287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1" name="Freeform 7">
              <a:extLst>
                <a:ext uri="{FF2B5EF4-FFF2-40B4-BE49-F238E27FC236}">
                  <a16:creationId xmlns="" xmlns:a16="http://schemas.microsoft.com/office/drawing/2014/main" id="{C86DAF0C-6447-49A7-AC57-7D59747AB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2" name="Line 9">
              <a:extLst>
                <a:ext uri="{FF2B5EF4-FFF2-40B4-BE49-F238E27FC236}">
                  <a16:creationId xmlns="" xmlns:a16="http://schemas.microsoft.com/office/drawing/2014/main" id="{89C5B798-E90E-4D7F-A040-C9F0A0DBD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3" name="Line 10">
              <a:extLst>
                <a:ext uri="{FF2B5EF4-FFF2-40B4-BE49-F238E27FC236}">
                  <a16:creationId xmlns="" xmlns:a16="http://schemas.microsoft.com/office/drawing/2014/main" id="{2316D928-49A1-49B8-B9C5-6261A254AC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4" name="Freeform 11">
              <a:extLst>
                <a:ext uri="{FF2B5EF4-FFF2-40B4-BE49-F238E27FC236}">
                  <a16:creationId xmlns="" xmlns:a16="http://schemas.microsoft.com/office/drawing/2014/main" id="{551076A4-6A3B-40EA-817F-F5D313EA8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25" name="Group 324">
            <a:extLst>
              <a:ext uri="{FF2B5EF4-FFF2-40B4-BE49-F238E27FC236}">
                <a16:creationId xmlns="" xmlns:a16="http://schemas.microsoft.com/office/drawing/2014/main" id="{4AEE3561-F709-4255-9EE8-4622358BF65E}"/>
              </a:ext>
            </a:extLst>
          </p:cNvPr>
          <p:cNvGrpSpPr/>
          <p:nvPr/>
        </p:nvGrpSpPr>
        <p:grpSpPr>
          <a:xfrm>
            <a:off x="3392640" y="2727181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326" name="Freeform 6">
              <a:extLst>
                <a:ext uri="{FF2B5EF4-FFF2-40B4-BE49-F238E27FC236}">
                  <a16:creationId xmlns="" xmlns:a16="http://schemas.microsoft.com/office/drawing/2014/main" id="{2F2D3BC9-6BD0-4294-A02C-1F85CE026F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7" name="Freeform 7">
              <a:extLst>
                <a:ext uri="{FF2B5EF4-FFF2-40B4-BE49-F238E27FC236}">
                  <a16:creationId xmlns="" xmlns:a16="http://schemas.microsoft.com/office/drawing/2014/main" id="{D7ABD8DD-DB5B-4808-8DF3-32564E3B0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8" name="Line 9">
              <a:extLst>
                <a:ext uri="{FF2B5EF4-FFF2-40B4-BE49-F238E27FC236}">
                  <a16:creationId xmlns="" xmlns:a16="http://schemas.microsoft.com/office/drawing/2014/main" id="{831D25C0-629B-43C6-B221-065F795783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9" name="Line 10">
              <a:extLst>
                <a:ext uri="{FF2B5EF4-FFF2-40B4-BE49-F238E27FC236}">
                  <a16:creationId xmlns="" xmlns:a16="http://schemas.microsoft.com/office/drawing/2014/main" id="{9057CAA9-A1D3-419F-A3FA-D6F8DCD7CE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0" name="Freeform 11">
              <a:extLst>
                <a:ext uri="{FF2B5EF4-FFF2-40B4-BE49-F238E27FC236}">
                  <a16:creationId xmlns="" xmlns:a16="http://schemas.microsoft.com/office/drawing/2014/main" id="{B8126706-52FA-4833-9460-29A9522FE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25" name="TextBox 824">
            <a:extLst>
              <a:ext uri="{FF2B5EF4-FFF2-40B4-BE49-F238E27FC236}">
                <a16:creationId xmlns="" xmlns:a16="http://schemas.microsoft.com/office/drawing/2014/main" id="{9156C122-751C-40F0-B801-4C8E545ACF74}"/>
              </a:ext>
            </a:extLst>
          </p:cNvPr>
          <p:cNvSpPr txBox="1"/>
          <p:nvPr/>
        </p:nvSpPr>
        <p:spPr>
          <a:xfrm>
            <a:off x="6736080" y="1609625"/>
            <a:ext cx="4185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800" dirty="0" smtClean="0">
                <a:latin typeface="Noto Sans" panose="020B0502040504020204"/>
              </a:rPr>
              <a:t>Потребность </a:t>
            </a:r>
          </a:p>
          <a:p>
            <a:pPr lvl="0" algn="ctr">
              <a:defRPr/>
            </a:pPr>
            <a:r>
              <a:rPr lang="ru-RU" sz="2800" dirty="0" smtClean="0">
                <a:latin typeface="Noto Sans" panose="020B0502040504020204"/>
              </a:rPr>
              <a:t>испытывают </a:t>
            </a:r>
            <a:r>
              <a:rPr lang="ru-RU" sz="2800" b="1" dirty="0" smtClean="0">
                <a:latin typeface="Noto Sans" panose="020B0502040504020204"/>
              </a:rPr>
              <a:t>135  </a:t>
            </a:r>
          </a:p>
          <a:p>
            <a:pPr lvl="0" algn="ctr">
              <a:defRPr/>
            </a:pPr>
            <a:r>
              <a:rPr lang="ru-RU" sz="2800" b="1" dirty="0" smtClean="0">
                <a:latin typeface="Noto Sans" panose="020B0502040504020204"/>
              </a:rPr>
              <a:t>учебных заведений</a:t>
            </a:r>
            <a:endParaRPr kumimoji="0" lang="ru-RU" sz="28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29" name="TextBox 828">
            <a:extLst>
              <a:ext uri="{FF2B5EF4-FFF2-40B4-BE49-F238E27FC236}">
                <a16:creationId xmlns="" xmlns:a16="http://schemas.microsoft.com/office/drawing/2014/main" id="{9F374AF8-0C5A-409A-8221-7E2420F147D4}"/>
              </a:ext>
            </a:extLst>
          </p:cNvPr>
          <p:cNvSpPr txBox="1"/>
          <p:nvPr/>
        </p:nvSpPr>
        <p:spPr>
          <a:xfrm>
            <a:off x="6831412" y="3350665"/>
            <a:ext cx="40905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kk-KZ" sz="2800" dirty="0" smtClean="0">
                <a:solidFill>
                  <a:schemeClr val="accent4"/>
                </a:solidFill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rPr>
              <a:t>Текущая потребность</a:t>
            </a:r>
            <a:r>
              <a:rPr lang="kk-KZ" sz="2800" dirty="0" smtClean="0">
                <a:solidFill>
                  <a:schemeClr val="accent4"/>
                </a:solidFill>
                <a:latin typeface="Noto Sans" panose="020B0502040504020204"/>
              </a:rPr>
              <a:t> </a:t>
            </a:r>
          </a:p>
          <a:p>
            <a:pPr lvl="0" algn="ctr">
              <a:defRPr/>
            </a:pPr>
            <a:r>
              <a:rPr lang="kk-KZ" sz="3200" dirty="0" smtClean="0">
                <a:solidFill>
                  <a:schemeClr val="accent4"/>
                </a:solidFill>
                <a:latin typeface="Noto Sans" panose="020B0502040504020204"/>
              </a:rPr>
              <a:t>более </a:t>
            </a:r>
            <a:r>
              <a:rPr lang="kk-KZ" sz="3200" b="1" dirty="0">
                <a:solidFill>
                  <a:schemeClr val="accent4"/>
                </a:solidFill>
                <a:latin typeface="Noto Sans" panose="020B0502040504020204"/>
              </a:rPr>
              <a:t>68 </a:t>
            </a:r>
            <a:r>
              <a:rPr lang="kk-KZ" sz="3200" b="1" dirty="0" smtClean="0">
                <a:solidFill>
                  <a:schemeClr val="accent4"/>
                </a:solidFill>
                <a:latin typeface="Noto Sans" panose="020B0502040504020204"/>
              </a:rPr>
              <a:t>тыс.мест</a:t>
            </a:r>
            <a:endParaRPr lang="en-GB" sz="3200" b="1" dirty="0">
              <a:solidFill>
                <a:schemeClr val="accent4"/>
              </a:solidFill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51" name="Group 150">
            <a:extLst>
              <a:ext uri="{FF2B5EF4-FFF2-40B4-BE49-F238E27FC236}">
                <a16:creationId xmlns="" xmlns:a16="http://schemas.microsoft.com/office/drawing/2014/main" id="{24C9C0E6-96DF-4C7D-A24D-F5740951E470}"/>
              </a:ext>
            </a:extLst>
          </p:cNvPr>
          <p:cNvGrpSpPr/>
          <p:nvPr/>
        </p:nvGrpSpPr>
        <p:grpSpPr>
          <a:xfrm>
            <a:off x="4391144" y="2743135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152" name="Freeform 6">
              <a:extLst>
                <a:ext uri="{FF2B5EF4-FFF2-40B4-BE49-F238E27FC236}">
                  <a16:creationId xmlns="" xmlns:a16="http://schemas.microsoft.com/office/drawing/2014/main" id="{59AA1E75-8532-4B5C-A5FD-E6AF918E9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" name="Freeform 7">
              <a:extLst>
                <a:ext uri="{FF2B5EF4-FFF2-40B4-BE49-F238E27FC236}">
                  <a16:creationId xmlns="" xmlns:a16="http://schemas.microsoft.com/office/drawing/2014/main" id="{E908DF6B-CE63-4A28-9BB8-3D466D1F3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4" name="Line 9">
              <a:extLst>
                <a:ext uri="{FF2B5EF4-FFF2-40B4-BE49-F238E27FC236}">
                  <a16:creationId xmlns="" xmlns:a16="http://schemas.microsoft.com/office/drawing/2014/main" id="{C82EE3B1-4684-402D-BEA4-A7C7FD5C2C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5" name="Line 10">
              <a:extLst>
                <a:ext uri="{FF2B5EF4-FFF2-40B4-BE49-F238E27FC236}">
                  <a16:creationId xmlns="" xmlns:a16="http://schemas.microsoft.com/office/drawing/2014/main" id="{9D40093C-8027-40F4-A2B7-3CD632DA4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6" name="Freeform 11">
              <a:extLst>
                <a:ext uri="{FF2B5EF4-FFF2-40B4-BE49-F238E27FC236}">
                  <a16:creationId xmlns="" xmlns:a16="http://schemas.microsoft.com/office/drawing/2014/main" id="{6B3E4638-35C4-41E2-A6EA-B9EE55116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="" xmlns:a16="http://schemas.microsoft.com/office/drawing/2014/main" id="{E8071AB2-5488-4425-8C0E-E377103B0A5C}"/>
              </a:ext>
            </a:extLst>
          </p:cNvPr>
          <p:cNvGrpSpPr/>
          <p:nvPr/>
        </p:nvGrpSpPr>
        <p:grpSpPr>
          <a:xfrm>
            <a:off x="4145624" y="4173760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12" name="Freeform 6">
              <a:extLst>
                <a:ext uri="{FF2B5EF4-FFF2-40B4-BE49-F238E27FC236}">
                  <a16:creationId xmlns="" xmlns:a16="http://schemas.microsoft.com/office/drawing/2014/main" id="{3CA67101-4689-47F2-A040-2B52A6F1A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Freeform 7">
              <a:extLst>
                <a:ext uri="{FF2B5EF4-FFF2-40B4-BE49-F238E27FC236}">
                  <a16:creationId xmlns="" xmlns:a16="http://schemas.microsoft.com/office/drawing/2014/main" id="{B24B2800-29A4-4784-9E40-C9A8C318F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4" name="Line 9">
              <a:extLst>
                <a:ext uri="{FF2B5EF4-FFF2-40B4-BE49-F238E27FC236}">
                  <a16:creationId xmlns="" xmlns:a16="http://schemas.microsoft.com/office/drawing/2014/main" id="{F1E6FE12-DD68-4D91-A6DA-4255616D21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5" name="Line 10">
              <a:extLst>
                <a:ext uri="{FF2B5EF4-FFF2-40B4-BE49-F238E27FC236}">
                  <a16:creationId xmlns="" xmlns:a16="http://schemas.microsoft.com/office/drawing/2014/main" id="{E6A94671-3299-4EF5-AF10-4101E55AB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6" name="Freeform 11">
              <a:extLst>
                <a:ext uri="{FF2B5EF4-FFF2-40B4-BE49-F238E27FC236}">
                  <a16:creationId xmlns="" xmlns:a16="http://schemas.microsoft.com/office/drawing/2014/main" id="{9B59B673-0132-413A-B5C5-187F1427D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="" xmlns:a16="http://schemas.microsoft.com/office/drawing/2014/main" id="{38294321-C704-4D7A-B51E-5CC502C6D20F}"/>
              </a:ext>
            </a:extLst>
          </p:cNvPr>
          <p:cNvGrpSpPr/>
          <p:nvPr/>
        </p:nvGrpSpPr>
        <p:grpSpPr>
          <a:xfrm>
            <a:off x="4600964" y="3602443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218" name="Freeform 6">
              <a:extLst>
                <a:ext uri="{FF2B5EF4-FFF2-40B4-BE49-F238E27FC236}">
                  <a16:creationId xmlns="" xmlns:a16="http://schemas.microsoft.com/office/drawing/2014/main" id="{F192CF9D-C9AD-48B4-9FC5-6AFF2BE2F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9" name="Freeform 7">
              <a:extLst>
                <a:ext uri="{FF2B5EF4-FFF2-40B4-BE49-F238E27FC236}">
                  <a16:creationId xmlns="" xmlns:a16="http://schemas.microsoft.com/office/drawing/2014/main" id="{B12C4F9A-8BA2-41B9-8AEB-CA84BE732D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0" name="Line 9">
              <a:extLst>
                <a:ext uri="{FF2B5EF4-FFF2-40B4-BE49-F238E27FC236}">
                  <a16:creationId xmlns="" xmlns:a16="http://schemas.microsoft.com/office/drawing/2014/main" id="{83F2A17E-E75E-4D8A-AFEE-897B3DA80C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Line 10">
              <a:extLst>
                <a:ext uri="{FF2B5EF4-FFF2-40B4-BE49-F238E27FC236}">
                  <a16:creationId xmlns="" xmlns:a16="http://schemas.microsoft.com/office/drawing/2014/main" id="{E2B4B833-A36D-4920-BBB4-E389D05704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2" name="Freeform 11">
              <a:extLst>
                <a:ext uri="{FF2B5EF4-FFF2-40B4-BE49-F238E27FC236}">
                  <a16:creationId xmlns="" xmlns:a16="http://schemas.microsoft.com/office/drawing/2014/main" id="{DF0C3075-127F-4503-B3A7-C98B11576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8" name="Group 3">
            <a:extLst>
              <a:ext uri="{FF2B5EF4-FFF2-40B4-BE49-F238E27FC236}">
                <a16:creationId xmlns:a16="http://schemas.microsoft.com/office/drawing/2014/main" xmlns="" id="{E9F6AD69-6CAA-4117-9481-B14C2FBABAAC}"/>
              </a:ext>
            </a:extLst>
          </p:cNvPr>
          <p:cNvGrpSpPr/>
          <p:nvPr/>
        </p:nvGrpSpPr>
        <p:grpSpPr>
          <a:xfrm>
            <a:off x="6052433" y="5239171"/>
            <a:ext cx="452893" cy="700189"/>
            <a:chOff x="7478257" y="2193205"/>
            <a:chExt cx="452893" cy="700189"/>
          </a:xfrm>
        </p:grpSpPr>
        <p:sp>
          <p:nvSpPr>
            <p:cNvPr id="251" name="Oval 13">
              <a:extLst>
                <a:ext uri="{FF2B5EF4-FFF2-40B4-BE49-F238E27FC236}">
                  <a16:creationId xmlns:a16="http://schemas.microsoft.com/office/drawing/2014/main" xmlns="" id="{2E703CE8-F8AC-4DEB-B12A-CE02F5376CA6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Freeform 17">
              <a:extLst>
                <a:ext uri="{FF2B5EF4-FFF2-40B4-BE49-F238E27FC236}">
                  <a16:creationId xmlns:a16="http://schemas.microsoft.com/office/drawing/2014/main" xmlns="" id="{1B09AF1B-ACC8-4293-9936-EF40CA876D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65" name="TextBox 264">
            <a:extLst>
              <a:ext uri="{FF2B5EF4-FFF2-40B4-BE49-F238E27FC236}">
                <a16:creationId xmlns:a16="http://schemas.microsoft.com/office/drawing/2014/main" xmlns="" id="{2BA95CC5-40E7-4D09-8D08-E731EF871FAF}"/>
              </a:ext>
            </a:extLst>
          </p:cNvPr>
          <p:cNvSpPr txBox="1"/>
          <p:nvPr/>
        </p:nvSpPr>
        <p:spPr>
          <a:xfrm>
            <a:off x="6704194" y="5161094"/>
            <a:ext cx="4382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noProof="0" dirty="0" smtClean="0">
                <a:latin typeface="Noto Sans" panose="020B0502040504020204" pitchFamily="34"/>
              </a:rPr>
              <a:t>60% всей потребности по общежитиям аккумулирована в городах Алматы, </a:t>
            </a:r>
            <a:r>
              <a:rPr lang="ru-RU" noProof="0" dirty="0" err="1" smtClean="0">
                <a:latin typeface="Noto Sans" panose="020B0502040504020204" pitchFamily="34"/>
              </a:rPr>
              <a:t>Нур</a:t>
            </a:r>
            <a:r>
              <a:rPr lang="ru-RU" noProof="0" dirty="0" smtClean="0">
                <a:latin typeface="Noto Sans" panose="020B0502040504020204" pitchFamily="34"/>
              </a:rPr>
              <a:t>-Султан и Шымкент</a:t>
            </a:r>
            <a:endParaRPr kumimoji="0" lang="en-GB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xmlns="" id="{265D56BF-A2B7-4B44-A08A-1818578F5FEC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данные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регионов на 1 сентября 2020 года</a:t>
            </a:r>
            <a:endParaRPr lang="en-GB" dirty="0">
              <a:solidFill>
                <a:schemeClr val="bg1">
                  <a:lumMod val="65000"/>
                </a:schemeClr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11692658" y="6233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Noto Sans"/>
              </a:rPr>
              <a:t>6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36903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095734D-EB1E-4E36-B269-E527F71AA918}"/>
              </a:ext>
            </a:extLst>
          </p:cNvPr>
          <p:cNvSpPr txBox="1"/>
          <p:nvPr/>
        </p:nvSpPr>
        <p:spPr>
          <a:xfrm>
            <a:off x="734943" y="1849106"/>
            <a:ext cx="2674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/>
              </a:rPr>
              <a:t>122/144 МРП при строительстве,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/>
              </a:rPr>
              <a:t> 47 МРП при реконструкции ежегодно </a:t>
            </a:r>
            <a:b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/>
              </a:rPr>
            </a:b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/>
              </a:rPr>
              <a:t>в течение 8 лет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EAD62C7-7932-41A2-B5E9-59F44F4DBB56}"/>
              </a:ext>
            </a:extLst>
          </p:cNvPr>
          <p:cNvSpPr/>
          <p:nvPr/>
        </p:nvSpPr>
        <p:spPr>
          <a:xfrm>
            <a:off x="608734" y="1414848"/>
            <a:ext cx="110050" cy="13410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282F39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696A7EF-B515-4527-98AA-1746E60606B6}"/>
              </a:ext>
            </a:extLst>
          </p:cNvPr>
          <p:cNvSpPr txBox="1"/>
          <p:nvPr/>
        </p:nvSpPr>
        <p:spPr>
          <a:xfrm>
            <a:off x="737177" y="1340275"/>
            <a:ext cx="2862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600" b="1" noProof="0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ВОЗМЕЩЕНИЕ КАПИТАЛЬНЫХ ЗАТРАТ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D18AFAE-9CCC-43A6-9079-390A54A8C23B}"/>
              </a:ext>
            </a:extLst>
          </p:cNvPr>
          <p:cNvSpPr txBox="1"/>
          <p:nvPr/>
        </p:nvSpPr>
        <p:spPr>
          <a:xfrm>
            <a:off x="756109" y="3500346"/>
            <a:ext cx="26533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/>
              </a:rPr>
              <a:t>В среднем 10-15 тыс. тенге ежемесячно в зависимости</a:t>
            </a:r>
            <a:r>
              <a:rPr lang="ru-RU" sz="1400" dirty="0" smtClean="0">
                <a:solidFill>
                  <a:srgbClr val="282F39"/>
                </a:solidFill>
                <a:latin typeface="Noto Sans" panose="020B0502040504020204"/>
              </a:rPr>
              <a:t>и от условий проживания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5E5DB54-E749-4B0C-ADF8-05BD7AACC6DE}"/>
              </a:ext>
            </a:extLst>
          </p:cNvPr>
          <p:cNvSpPr/>
          <p:nvPr/>
        </p:nvSpPr>
        <p:spPr>
          <a:xfrm>
            <a:off x="608734" y="3085025"/>
            <a:ext cx="104378" cy="1047195"/>
          </a:xfrm>
          <a:prstGeom prst="rect">
            <a:avLst/>
          </a:prstGeom>
          <a:solidFill>
            <a:srgbClr val="074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282F39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7542188-18D3-4C04-B7B7-95A29B76051A}"/>
              </a:ext>
            </a:extLst>
          </p:cNvPr>
          <p:cNvSpPr txBox="1"/>
          <p:nvPr/>
        </p:nvSpPr>
        <p:spPr>
          <a:xfrm>
            <a:off x="718784" y="2996245"/>
            <a:ext cx="3052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АРЕНДНАЯ ПЛАТА </a:t>
            </a:r>
            <a:br>
              <a:rPr lang="ru-RU" sz="16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</a:br>
            <a:r>
              <a:rPr lang="ru-RU" sz="16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ЗА ПРОЖИВАНИЕ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BF5983D-3E2A-4537-A507-79D7E38C291B}"/>
              </a:ext>
            </a:extLst>
          </p:cNvPr>
          <p:cNvSpPr txBox="1"/>
          <p:nvPr/>
        </p:nvSpPr>
        <p:spPr>
          <a:xfrm>
            <a:off x="704646" y="4974855"/>
            <a:ext cx="25886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282F39"/>
                </a:solidFill>
                <a:latin typeface="Noto Sans" panose="020B0502040504020204" pitchFamily="34"/>
              </a:rPr>
              <a:t>Целевое назначение «общежитие» сохраняется в течение 20 лет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699E981F-CA67-4687-AF94-16C87D678A8E}"/>
              </a:ext>
            </a:extLst>
          </p:cNvPr>
          <p:cNvSpPr/>
          <p:nvPr/>
        </p:nvSpPr>
        <p:spPr>
          <a:xfrm>
            <a:off x="608733" y="4495518"/>
            <a:ext cx="110051" cy="1126346"/>
          </a:xfrm>
          <a:prstGeom prst="rect">
            <a:avLst/>
          </a:prstGeom>
          <a:solidFill>
            <a:srgbClr val="FCB4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282F39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04A26CC9-4995-47D3-8195-CB3B79FA5F48}"/>
              </a:ext>
            </a:extLst>
          </p:cNvPr>
          <p:cNvSpPr txBox="1"/>
          <p:nvPr/>
        </p:nvSpPr>
        <p:spPr>
          <a:xfrm>
            <a:off x="733402" y="4427008"/>
            <a:ext cx="2559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ЗДАНИЕ ОСТАЕТСЯ </a:t>
            </a:r>
          </a:p>
          <a:p>
            <a:pPr lvl="0">
              <a:defRPr/>
            </a:pPr>
            <a:r>
              <a:rPr lang="ru-RU" sz="16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В СОБСТВЕННОСТИ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56547FA2-2348-466B-8BC1-734B8FFD030A}"/>
              </a:ext>
            </a:extLst>
          </p:cNvPr>
          <p:cNvSpPr txBox="1"/>
          <p:nvPr/>
        </p:nvSpPr>
        <p:spPr>
          <a:xfrm>
            <a:off x="9081656" y="1908098"/>
            <a:ext cx="2690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/>
              </a:rPr>
              <a:t>В рамках программ «ДКБ», «Экономика простых вещей» через фонд «Даму»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BE5F361-5040-434B-8751-340D63FA8C58}"/>
              </a:ext>
            </a:extLst>
          </p:cNvPr>
          <p:cNvSpPr/>
          <p:nvPr/>
        </p:nvSpPr>
        <p:spPr>
          <a:xfrm>
            <a:off x="8976296" y="1515291"/>
            <a:ext cx="98520" cy="1072479"/>
          </a:xfrm>
          <a:prstGeom prst="rect">
            <a:avLst/>
          </a:prstGeom>
          <a:solidFill>
            <a:srgbClr val="CB1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282F39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1C9DA1A-98B5-4949-BB35-FC121FADB67C}"/>
              </a:ext>
            </a:extLst>
          </p:cNvPr>
          <p:cNvSpPr txBox="1"/>
          <p:nvPr/>
        </p:nvSpPr>
        <p:spPr>
          <a:xfrm>
            <a:off x="9090123" y="1414848"/>
            <a:ext cx="2354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600" b="1" noProof="0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СУБСИДИРОВАНИЕ ЗАЙМА БВУ ДО 9%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C5C94D0-9F90-4875-B023-12FA256B36F5}"/>
              </a:ext>
            </a:extLst>
          </p:cNvPr>
          <p:cNvSpPr txBox="1"/>
          <p:nvPr/>
        </p:nvSpPr>
        <p:spPr>
          <a:xfrm>
            <a:off x="9112761" y="3556383"/>
            <a:ext cx="25335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282F39"/>
                </a:solidFill>
                <a:latin typeface="Noto Sans" panose="020B0502040504020204" pitchFamily="34"/>
              </a:rPr>
              <a:t>Возможность получения земельного участка для реализации проекта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6CD5620D-8528-4F18-9318-F3A996B9029E}"/>
              </a:ext>
            </a:extLst>
          </p:cNvPr>
          <p:cNvSpPr/>
          <p:nvPr/>
        </p:nvSpPr>
        <p:spPr>
          <a:xfrm>
            <a:off x="8976296" y="3133390"/>
            <a:ext cx="98520" cy="1105619"/>
          </a:xfrm>
          <a:prstGeom prst="rect">
            <a:avLst/>
          </a:prstGeom>
          <a:solidFill>
            <a:srgbClr val="42A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282F39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55BAAB6-96A1-4C40-A4E6-6EDA92DCEF60}"/>
              </a:ext>
            </a:extLst>
          </p:cNvPr>
          <p:cNvSpPr txBox="1"/>
          <p:nvPr/>
        </p:nvSpPr>
        <p:spPr>
          <a:xfrm>
            <a:off x="9121228" y="3027242"/>
            <a:ext cx="2892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noProof="0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ПРЕДОСТАВЛЕНИЕ </a:t>
            </a:r>
            <a:br>
              <a:rPr lang="ru-RU" sz="1600" b="1" noProof="0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</a:br>
            <a:r>
              <a:rPr lang="ru-RU" sz="1600" b="1" noProof="0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ЗЕМ. УЧАСТКА ЧЕРЕЗ СПК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3099216-D6FC-4275-8849-671F047C945D}"/>
              </a:ext>
            </a:extLst>
          </p:cNvPr>
          <p:cNvSpPr txBox="1"/>
          <p:nvPr/>
        </p:nvSpPr>
        <p:spPr>
          <a:xfrm>
            <a:off x="600267" y="151382"/>
            <a:ext cx="110544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50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МЕРЫ ГОСПОДДЕРЖКИ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Rectangle: Rounded Corners 1">
            <a:extLst>
              <a:ext uri="{FF2B5EF4-FFF2-40B4-BE49-F238E27FC236}">
                <a16:creationId xmlns:a16="http://schemas.microsoft.com/office/drawing/2014/main" xmlns="" id="{BBC6171E-9F06-4F3F-8513-3705203FD26C}"/>
              </a:ext>
            </a:extLst>
          </p:cNvPr>
          <p:cNvSpPr/>
          <p:nvPr/>
        </p:nvSpPr>
        <p:spPr>
          <a:xfrm>
            <a:off x="3799423" y="1447793"/>
            <a:ext cx="2099733" cy="1921933"/>
          </a:xfrm>
          <a:prstGeom prst="roundRect">
            <a:avLst>
              <a:gd name="adj" fmla="val 100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121">
            <a:extLst>
              <a:ext uri="{FF2B5EF4-FFF2-40B4-BE49-F238E27FC236}">
                <a16:creationId xmlns:a16="http://schemas.microsoft.com/office/drawing/2014/main" xmlns="" id="{C815D8B3-F3B9-4C8E-975C-FAACA5B60B5C}"/>
              </a:ext>
            </a:extLst>
          </p:cNvPr>
          <p:cNvSpPr/>
          <p:nvPr/>
        </p:nvSpPr>
        <p:spPr>
          <a:xfrm>
            <a:off x="6170091" y="1447793"/>
            <a:ext cx="2099733" cy="1921933"/>
          </a:xfrm>
          <a:prstGeom prst="roundRect">
            <a:avLst>
              <a:gd name="adj" fmla="val 1005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123">
            <a:extLst>
              <a:ext uri="{FF2B5EF4-FFF2-40B4-BE49-F238E27FC236}">
                <a16:creationId xmlns:a16="http://schemas.microsoft.com/office/drawing/2014/main" xmlns="" id="{6FC88E1D-7D6D-4742-B0B4-17CF147A16BE}"/>
              </a:ext>
            </a:extLst>
          </p:cNvPr>
          <p:cNvSpPr/>
          <p:nvPr/>
        </p:nvSpPr>
        <p:spPr>
          <a:xfrm>
            <a:off x="3799422" y="3615259"/>
            <a:ext cx="2099733" cy="1921933"/>
          </a:xfrm>
          <a:prstGeom prst="roundRect">
            <a:avLst>
              <a:gd name="adj" fmla="val 1005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124">
            <a:extLst>
              <a:ext uri="{FF2B5EF4-FFF2-40B4-BE49-F238E27FC236}">
                <a16:creationId xmlns:a16="http://schemas.microsoft.com/office/drawing/2014/main" xmlns="" id="{A27B3304-E45F-48D9-907A-37A01FFFCF37}"/>
              </a:ext>
            </a:extLst>
          </p:cNvPr>
          <p:cNvSpPr/>
          <p:nvPr/>
        </p:nvSpPr>
        <p:spPr>
          <a:xfrm>
            <a:off x="6175076" y="3615258"/>
            <a:ext cx="2099733" cy="1921933"/>
          </a:xfrm>
          <a:prstGeom prst="roundRect">
            <a:avLst>
              <a:gd name="adj" fmla="val 1005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127">
            <a:extLst>
              <a:ext uri="{FF2B5EF4-FFF2-40B4-BE49-F238E27FC236}">
                <a16:creationId xmlns:a16="http://schemas.microsoft.com/office/drawing/2014/main" xmlns="" id="{F80AC219-D899-41F8-8863-7C4D77CFA23A}"/>
              </a:ext>
            </a:extLst>
          </p:cNvPr>
          <p:cNvGrpSpPr/>
          <p:nvPr/>
        </p:nvGrpSpPr>
        <p:grpSpPr>
          <a:xfrm>
            <a:off x="4344588" y="1700570"/>
            <a:ext cx="1009399" cy="1009154"/>
            <a:chOff x="2700338" y="8651875"/>
            <a:chExt cx="6545262" cy="6543675"/>
          </a:xfrm>
          <a:solidFill>
            <a:schemeClr val="bg1"/>
          </a:solidFill>
        </p:grpSpPr>
        <p:sp>
          <p:nvSpPr>
            <p:cNvPr id="37" name="Freeform 18">
              <a:extLst>
                <a:ext uri="{FF2B5EF4-FFF2-40B4-BE49-F238E27FC236}">
                  <a16:creationId xmlns:a16="http://schemas.microsoft.com/office/drawing/2014/main" xmlns="" id="{BD135E5D-E1BA-454E-87FD-CA776611FA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0338" y="10820400"/>
              <a:ext cx="4376737" cy="43751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9">
              <a:extLst>
                <a:ext uri="{FF2B5EF4-FFF2-40B4-BE49-F238E27FC236}">
                  <a16:creationId xmlns:a16="http://schemas.microsoft.com/office/drawing/2014/main" xmlns="" id="{AF092885-5FB7-4457-A7E0-05E1299147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2375" y="11879263"/>
              <a:ext cx="2255837" cy="2120900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0">
              <a:extLst>
                <a:ext uri="{FF2B5EF4-FFF2-40B4-BE49-F238E27FC236}">
                  <a16:creationId xmlns:a16="http://schemas.microsoft.com/office/drawing/2014/main" xmlns="" id="{CEC46462-3580-4AFE-9F4B-1E69104F7D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651875"/>
              <a:ext cx="3311525" cy="3309938"/>
            </a:xfrm>
            <a:custGeom>
              <a:avLst/>
              <a:gdLst>
                <a:gd name="T0" fmla="*/ 476 w 1041"/>
                <a:gd name="T1" fmla="*/ 1041 h 1041"/>
                <a:gd name="T2" fmla="*/ 397 w 1041"/>
                <a:gd name="T3" fmla="*/ 930 h 1041"/>
                <a:gd name="T4" fmla="*/ 279 w 1041"/>
                <a:gd name="T5" fmla="*/ 927 h 1041"/>
                <a:gd name="T6" fmla="*/ 121 w 1041"/>
                <a:gd name="T7" fmla="*/ 857 h 1041"/>
                <a:gd name="T8" fmla="*/ 143 w 1041"/>
                <a:gd name="T9" fmla="*/ 723 h 1041"/>
                <a:gd name="T10" fmla="*/ 62 w 1041"/>
                <a:gd name="T11" fmla="*/ 637 h 1041"/>
                <a:gd name="T12" fmla="*/ 0 w 1041"/>
                <a:gd name="T13" fmla="*/ 476 h 1041"/>
                <a:gd name="T14" fmla="*/ 111 w 1041"/>
                <a:gd name="T15" fmla="*/ 397 h 1041"/>
                <a:gd name="T16" fmla="*/ 114 w 1041"/>
                <a:gd name="T17" fmla="*/ 279 h 1041"/>
                <a:gd name="T18" fmla="*/ 184 w 1041"/>
                <a:gd name="T19" fmla="*/ 121 h 1041"/>
                <a:gd name="T20" fmla="*/ 318 w 1041"/>
                <a:gd name="T21" fmla="*/ 143 h 1041"/>
                <a:gd name="T22" fmla="*/ 404 w 1041"/>
                <a:gd name="T23" fmla="*/ 62 h 1041"/>
                <a:gd name="T24" fmla="*/ 565 w 1041"/>
                <a:gd name="T25" fmla="*/ 0 h 1041"/>
                <a:gd name="T26" fmla="*/ 644 w 1041"/>
                <a:gd name="T27" fmla="*/ 110 h 1041"/>
                <a:gd name="T28" fmla="*/ 762 w 1041"/>
                <a:gd name="T29" fmla="*/ 114 h 1041"/>
                <a:gd name="T30" fmla="*/ 920 w 1041"/>
                <a:gd name="T31" fmla="*/ 184 h 1041"/>
                <a:gd name="T32" fmla="*/ 898 w 1041"/>
                <a:gd name="T33" fmla="*/ 318 h 1041"/>
                <a:gd name="T34" fmla="*/ 979 w 1041"/>
                <a:gd name="T35" fmla="*/ 404 h 1041"/>
                <a:gd name="T36" fmla="*/ 1041 w 1041"/>
                <a:gd name="T37" fmla="*/ 565 h 1041"/>
                <a:gd name="T38" fmla="*/ 931 w 1041"/>
                <a:gd name="T39" fmla="*/ 644 h 1041"/>
                <a:gd name="T40" fmla="*/ 927 w 1041"/>
                <a:gd name="T41" fmla="*/ 762 h 1041"/>
                <a:gd name="T42" fmla="*/ 857 w 1041"/>
                <a:gd name="T43" fmla="*/ 920 h 1041"/>
                <a:gd name="T44" fmla="*/ 723 w 1041"/>
                <a:gd name="T45" fmla="*/ 898 h 1041"/>
                <a:gd name="T46" fmla="*/ 637 w 1041"/>
                <a:gd name="T47" fmla="*/ 979 h 1041"/>
                <a:gd name="T48" fmla="*/ 488 w 1041"/>
                <a:gd name="T49" fmla="*/ 954 h 1041"/>
                <a:gd name="T50" fmla="*/ 559 w 1041"/>
                <a:gd name="T51" fmla="*/ 910 h 1041"/>
                <a:gd name="T52" fmla="*/ 689 w 1041"/>
                <a:gd name="T53" fmla="*/ 817 h 1041"/>
                <a:gd name="T54" fmla="*/ 804 w 1041"/>
                <a:gd name="T55" fmla="*/ 849 h 1041"/>
                <a:gd name="T56" fmla="*/ 823 w 1041"/>
                <a:gd name="T57" fmla="*/ 769 h 1041"/>
                <a:gd name="T58" fmla="*/ 850 w 1041"/>
                <a:gd name="T59" fmla="*/ 611 h 1041"/>
                <a:gd name="T60" fmla="*/ 954 w 1041"/>
                <a:gd name="T61" fmla="*/ 553 h 1041"/>
                <a:gd name="T62" fmla="*/ 910 w 1041"/>
                <a:gd name="T63" fmla="*/ 482 h 1041"/>
                <a:gd name="T64" fmla="*/ 817 w 1041"/>
                <a:gd name="T65" fmla="*/ 352 h 1041"/>
                <a:gd name="T66" fmla="*/ 850 w 1041"/>
                <a:gd name="T67" fmla="*/ 237 h 1041"/>
                <a:gd name="T68" fmla="*/ 769 w 1041"/>
                <a:gd name="T69" fmla="*/ 218 h 1041"/>
                <a:gd name="T70" fmla="*/ 612 w 1041"/>
                <a:gd name="T71" fmla="*/ 191 h 1041"/>
                <a:gd name="T72" fmla="*/ 553 w 1041"/>
                <a:gd name="T73" fmla="*/ 87 h 1041"/>
                <a:gd name="T74" fmla="*/ 482 w 1041"/>
                <a:gd name="T75" fmla="*/ 131 h 1041"/>
                <a:gd name="T76" fmla="*/ 353 w 1041"/>
                <a:gd name="T77" fmla="*/ 224 h 1041"/>
                <a:gd name="T78" fmla="*/ 237 w 1041"/>
                <a:gd name="T79" fmla="*/ 191 h 1041"/>
                <a:gd name="T80" fmla="*/ 218 w 1041"/>
                <a:gd name="T81" fmla="*/ 272 h 1041"/>
                <a:gd name="T82" fmla="*/ 192 w 1041"/>
                <a:gd name="T83" fmla="*/ 429 h 1041"/>
                <a:gd name="T84" fmla="*/ 87 w 1041"/>
                <a:gd name="T85" fmla="*/ 488 h 1041"/>
                <a:gd name="T86" fmla="*/ 131 w 1041"/>
                <a:gd name="T87" fmla="*/ 559 h 1041"/>
                <a:gd name="T88" fmla="*/ 224 w 1041"/>
                <a:gd name="T89" fmla="*/ 688 h 1041"/>
                <a:gd name="T90" fmla="*/ 192 w 1041"/>
                <a:gd name="T91" fmla="*/ 804 h 1041"/>
                <a:gd name="T92" fmla="*/ 272 w 1041"/>
                <a:gd name="T93" fmla="*/ 823 h 1041"/>
                <a:gd name="T94" fmla="*/ 430 w 1041"/>
                <a:gd name="T95" fmla="*/ 849 h 1041"/>
                <a:gd name="T96" fmla="*/ 488 w 1041"/>
                <a:gd name="T97" fmla="*/ 95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1" h="1041">
                  <a:moveTo>
                    <a:pt x="565" y="1041"/>
                  </a:moveTo>
                  <a:cubicBezTo>
                    <a:pt x="476" y="1041"/>
                    <a:pt x="476" y="1041"/>
                    <a:pt x="476" y="1041"/>
                  </a:cubicBezTo>
                  <a:cubicBezTo>
                    <a:pt x="440" y="1041"/>
                    <a:pt x="409" y="1014"/>
                    <a:pt x="404" y="979"/>
                  </a:cubicBezTo>
                  <a:cubicBezTo>
                    <a:pt x="402" y="963"/>
                    <a:pt x="399" y="947"/>
                    <a:pt x="397" y="930"/>
                  </a:cubicBezTo>
                  <a:cubicBezTo>
                    <a:pt x="370" y="922"/>
                    <a:pt x="343" y="911"/>
                    <a:pt x="318" y="898"/>
                  </a:cubicBezTo>
                  <a:cubicBezTo>
                    <a:pt x="305" y="907"/>
                    <a:pt x="292" y="917"/>
                    <a:pt x="279" y="927"/>
                  </a:cubicBezTo>
                  <a:cubicBezTo>
                    <a:pt x="250" y="948"/>
                    <a:pt x="210" y="945"/>
                    <a:pt x="184" y="920"/>
                  </a:cubicBezTo>
                  <a:cubicBezTo>
                    <a:pt x="121" y="857"/>
                    <a:pt x="121" y="857"/>
                    <a:pt x="121" y="857"/>
                  </a:cubicBezTo>
                  <a:cubicBezTo>
                    <a:pt x="96" y="831"/>
                    <a:pt x="93" y="791"/>
                    <a:pt x="114" y="762"/>
                  </a:cubicBezTo>
                  <a:cubicBezTo>
                    <a:pt x="124" y="749"/>
                    <a:pt x="133" y="736"/>
                    <a:pt x="143" y="723"/>
                  </a:cubicBezTo>
                  <a:cubicBezTo>
                    <a:pt x="130" y="698"/>
                    <a:pt x="119" y="671"/>
                    <a:pt x="111" y="644"/>
                  </a:cubicBezTo>
                  <a:cubicBezTo>
                    <a:pt x="94" y="642"/>
                    <a:pt x="78" y="639"/>
                    <a:pt x="62" y="637"/>
                  </a:cubicBezTo>
                  <a:cubicBezTo>
                    <a:pt x="27" y="632"/>
                    <a:pt x="0" y="601"/>
                    <a:pt x="0" y="565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0" y="440"/>
                    <a:pt x="27" y="409"/>
                    <a:pt x="62" y="404"/>
                  </a:cubicBezTo>
                  <a:cubicBezTo>
                    <a:pt x="78" y="401"/>
                    <a:pt x="94" y="399"/>
                    <a:pt x="111" y="397"/>
                  </a:cubicBezTo>
                  <a:cubicBezTo>
                    <a:pt x="119" y="369"/>
                    <a:pt x="130" y="343"/>
                    <a:pt x="143" y="318"/>
                  </a:cubicBezTo>
                  <a:cubicBezTo>
                    <a:pt x="133" y="305"/>
                    <a:pt x="124" y="291"/>
                    <a:pt x="114" y="279"/>
                  </a:cubicBezTo>
                  <a:cubicBezTo>
                    <a:pt x="93" y="250"/>
                    <a:pt x="96" y="209"/>
                    <a:pt x="121" y="18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210" y="96"/>
                    <a:pt x="250" y="92"/>
                    <a:pt x="279" y="114"/>
                  </a:cubicBezTo>
                  <a:cubicBezTo>
                    <a:pt x="292" y="123"/>
                    <a:pt x="305" y="133"/>
                    <a:pt x="318" y="143"/>
                  </a:cubicBezTo>
                  <a:cubicBezTo>
                    <a:pt x="343" y="129"/>
                    <a:pt x="370" y="118"/>
                    <a:pt x="397" y="110"/>
                  </a:cubicBezTo>
                  <a:cubicBezTo>
                    <a:pt x="399" y="94"/>
                    <a:pt x="402" y="78"/>
                    <a:pt x="404" y="62"/>
                  </a:cubicBezTo>
                  <a:cubicBezTo>
                    <a:pt x="409" y="27"/>
                    <a:pt x="440" y="0"/>
                    <a:pt x="476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601" y="0"/>
                    <a:pt x="632" y="27"/>
                    <a:pt x="637" y="62"/>
                  </a:cubicBezTo>
                  <a:cubicBezTo>
                    <a:pt x="640" y="78"/>
                    <a:pt x="642" y="94"/>
                    <a:pt x="644" y="110"/>
                  </a:cubicBezTo>
                  <a:cubicBezTo>
                    <a:pt x="672" y="118"/>
                    <a:pt x="698" y="129"/>
                    <a:pt x="723" y="143"/>
                  </a:cubicBezTo>
                  <a:cubicBezTo>
                    <a:pt x="736" y="133"/>
                    <a:pt x="750" y="123"/>
                    <a:pt x="762" y="114"/>
                  </a:cubicBezTo>
                  <a:cubicBezTo>
                    <a:pt x="791" y="92"/>
                    <a:pt x="832" y="96"/>
                    <a:pt x="857" y="121"/>
                  </a:cubicBezTo>
                  <a:cubicBezTo>
                    <a:pt x="920" y="184"/>
                    <a:pt x="920" y="184"/>
                    <a:pt x="920" y="184"/>
                  </a:cubicBezTo>
                  <a:cubicBezTo>
                    <a:pt x="945" y="209"/>
                    <a:pt x="949" y="250"/>
                    <a:pt x="927" y="278"/>
                  </a:cubicBezTo>
                  <a:cubicBezTo>
                    <a:pt x="918" y="291"/>
                    <a:pt x="908" y="305"/>
                    <a:pt x="898" y="318"/>
                  </a:cubicBezTo>
                  <a:cubicBezTo>
                    <a:pt x="912" y="343"/>
                    <a:pt x="923" y="369"/>
                    <a:pt x="931" y="397"/>
                  </a:cubicBezTo>
                  <a:cubicBezTo>
                    <a:pt x="947" y="399"/>
                    <a:pt x="963" y="401"/>
                    <a:pt x="979" y="404"/>
                  </a:cubicBezTo>
                  <a:cubicBezTo>
                    <a:pt x="1014" y="409"/>
                    <a:pt x="1041" y="440"/>
                    <a:pt x="1041" y="476"/>
                  </a:cubicBezTo>
                  <a:cubicBezTo>
                    <a:pt x="1041" y="565"/>
                    <a:pt x="1041" y="565"/>
                    <a:pt x="1041" y="565"/>
                  </a:cubicBezTo>
                  <a:cubicBezTo>
                    <a:pt x="1041" y="601"/>
                    <a:pt x="1014" y="632"/>
                    <a:pt x="979" y="637"/>
                  </a:cubicBezTo>
                  <a:cubicBezTo>
                    <a:pt x="963" y="639"/>
                    <a:pt x="947" y="642"/>
                    <a:pt x="931" y="644"/>
                  </a:cubicBezTo>
                  <a:cubicBezTo>
                    <a:pt x="923" y="671"/>
                    <a:pt x="911" y="698"/>
                    <a:pt x="898" y="723"/>
                  </a:cubicBezTo>
                  <a:cubicBezTo>
                    <a:pt x="908" y="736"/>
                    <a:pt x="918" y="749"/>
                    <a:pt x="927" y="762"/>
                  </a:cubicBezTo>
                  <a:cubicBezTo>
                    <a:pt x="949" y="791"/>
                    <a:pt x="945" y="831"/>
                    <a:pt x="920" y="857"/>
                  </a:cubicBezTo>
                  <a:cubicBezTo>
                    <a:pt x="857" y="920"/>
                    <a:pt x="857" y="920"/>
                    <a:pt x="857" y="920"/>
                  </a:cubicBezTo>
                  <a:cubicBezTo>
                    <a:pt x="832" y="945"/>
                    <a:pt x="791" y="948"/>
                    <a:pt x="762" y="927"/>
                  </a:cubicBezTo>
                  <a:cubicBezTo>
                    <a:pt x="750" y="917"/>
                    <a:pt x="736" y="907"/>
                    <a:pt x="723" y="898"/>
                  </a:cubicBezTo>
                  <a:cubicBezTo>
                    <a:pt x="698" y="911"/>
                    <a:pt x="672" y="922"/>
                    <a:pt x="644" y="930"/>
                  </a:cubicBezTo>
                  <a:cubicBezTo>
                    <a:pt x="642" y="947"/>
                    <a:pt x="640" y="963"/>
                    <a:pt x="637" y="979"/>
                  </a:cubicBezTo>
                  <a:cubicBezTo>
                    <a:pt x="632" y="1014"/>
                    <a:pt x="601" y="1041"/>
                    <a:pt x="565" y="1041"/>
                  </a:cubicBezTo>
                  <a:close/>
                  <a:moveTo>
                    <a:pt x="488" y="954"/>
                  </a:moveTo>
                  <a:cubicBezTo>
                    <a:pt x="553" y="954"/>
                    <a:pt x="553" y="954"/>
                    <a:pt x="553" y="954"/>
                  </a:cubicBezTo>
                  <a:cubicBezTo>
                    <a:pt x="555" y="939"/>
                    <a:pt x="557" y="924"/>
                    <a:pt x="559" y="910"/>
                  </a:cubicBezTo>
                  <a:cubicBezTo>
                    <a:pt x="563" y="881"/>
                    <a:pt x="583" y="857"/>
                    <a:pt x="612" y="849"/>
                  </a:cubicBezTo>
                  <a:cubicBezTo>
                    <a:pt x="639" y="842"/>
                    <a:pt x="665" y="831"/>
                    <a:pt x="689" y="817"/>
                  </a:cubicBezTo>
                  <a:cubicBezTo>
                    <a:pt x="714" y="803"/>
                    <a:pt x="746" y="805"/>
                    <a:pt x="769" y="823"/>
                  </a:cubicBezTo>
                  <a:cubicBezTo>
                    <a:pt x="781" y="832"/>
                    <a:pt x="793" y="841"/>
                    <a:pt x="804" y="849"/>
                  </a:cubicBezTo>
                  <a:cubicBezTo>
                    <a:pt x="850" y="804"/>
                    <a:pt x="850" y="804"/>
                    <a:pt x="850" y="804"/>
                  </a:cubicBezTo>
                  <a:cubicBezTo>
                    <a:pt x="841" y="792"/>
                    <a:pt x="832" y="780"/>
                    <a:pt x="823" y="769"/>
                  </a:cubicBezTo>
                  <a:cubicBezTo>
                    <a:pt x="805" y="745"/>
                    <a:pt x="803" y="714"/>
                    <a:pt x="817" y="688"/>
                  </a:cubicBezTo>
                  <a:cubicBezTo>
                    <a:pt x="831" y="664"/>
                    <a:pt x="842" y="638"/>
                    <a:pt x="850" y="611"/>
                  </a:cubicBezTo>
                  <a:cubicBezTo>
                    <a:pt x="857" y="583"/>
                    <a:pt x="881" y="562"/>
                    <a:pt x="910" y="559"/>
                  </a:cubicBezTo>
                  <a:cubicBezTo>
                    <a:pt x="925" y="557"/>
                    <a:pt x="940" y="555"/>
                    <a:pt x="954" y="553"/>
                  </a:cubicBezTo>
                  <a:cubicBezTo>
                    <a:pt x="954" y="488"/>
                    <a:pt x="954" y="488"/>
                    <a:pt x="954" y="488"/>
                  </a:cubicBezTo>
                  <a:cubicBezTo>
                    <a:pt x="940" y="486"/>
                    <a:pt x="925" y="484"/>
                    <a:pt x="910" y="482"/>
                  </a:cubicBezTo>
                  <a:cubicBezTo>
                    <a:pt x="881" y="478"/>
                    <a:pt x="857" y="458"/>
                    <a:pt x="850" y="429"/>
                  </a:cubicBezTo>
                  <a:cubicBezTo>
                    <a:pt x="842" y="402"/>
                    <a:pt x="831" y="376"/>
                    <a:pt x="817" y="352"/>
                  </a:cubicBezTo>
                  <a:cubicBezTo>
                    <a:pt x="803" y="327"/>
                    <a:pt x="805" y="295"/>
                    <a:pt x="823" y="272"/>
                  </a:cubicBezTo>
                  <a:cubicBezTo>
                    <a:pt x="832" y="260"/>
                    <a:pt x="841" y="248"/>
                    <a:pt x="850" y="237"/>
                  </a:cubicBezTo>
                  <a:cubicBezTo>
                    <a:pt x="804" y="191"/>
                    <a:pt x="804" y="191"/>
                    <a:pt x="804" y="191"/>
                  </a:cubicBezTo>
                  <a:cubicBezTo>
                    <a:pt x="793" y="200"/>
                    <a:pt x="781" y="209"/>
                    <a:pt x="769" y="218"/>
                  </a:cubicBezTo>
                  <a:cubicBezTo>
                    <a:pt x="746" y="236"/>
                    <a:pt x="714" y="238"/>
                    <a:pt x="689" y="224"/>
                  </a:cubicBezTo>
                  <a:cubicBezTo>
                    <a:pt x="665" y="210"/>
                    <a:pt x="639" y="199"/>
                    <a:pt x="612" y="191"/>
                  </a:cubicBezTo>
                  <a:cubicBezTo>
                    <a:pt x="583" y="184"/>
                    <a:pt x="563" y="160"/>
                    <a:pt x="559" y="131"/>
                  </a:cubicBezTo>
                  <a:cubicBezTo>
                    <a:pt x="557" y="116"/>
                    <a:pt x="555" y="101"/>
                    <a:pt x="553" y="87"/>
                  </a:cubicBezTo>
                  <a:cubicBezTo>
                    <a:pt x="488" y="87"/>
                    <a:pt x="488" y="87"/>
                    <a:pt x="488" y="87"/>
                  </a:cubicBezTo>
                  <a:cubicBezTo>
                    <a:pt x="486" y="101"/>
                    <a:pt x="484" y="116"/>
                    <a:pt x="482" y="131"/>
                  </a:cubicBezTo>
                  <a:cubicBezTo>
                    <a:pt x="479" y="160"/>
                    <a:pt x="458" y="184"/>
                    <a:pt x="430" y="191"/>
                  </a:cubicBezTo>
                  <a:cubicBezTo>
                    <a:pt x="403" y="199"/>
                    <a:pt x="377" y="210"/>
                    <a:pt x="353" y="224"/>
                  </a:cubicBezTo>
                  <a:cubicBezTo>
                    <a:pt x="327" y="238"/>
                    <a:pt x="296" y="236"/>
                    <a:pt x="272" y="218"/>
                  </a:cubicBezTo>
                  <a:cubicBezTo>
                    <a:pt x="261" y="209"/>
                    <a:pt x="249" y="200"/>
                    <a:pt x="237" y="191"/>
                  </a:cubicBezTo>
                  <a:cubicBezTo>
                    <a:pt x="192" y="237"/>
                    <a:pt x="192" y="237"/>
                    <a:pt x="192" y="237"/>
                  </a:cubicBezTo>
                  <a:cubicBezTo>
                    <a:pt x="200" y="248"/>
                    <a:pt x="209" y="260"/>
                    <a:pt x="218" y="272"/>
                  </a:cubicBezTo>
                  <a:cubicBezTo>
                    <a:pt x="236" y="295"/>
                    <a:pt x="238" y="327"/>
                    <a:pt x="224" y="352"/>
                  </a:cubicBezTo>
                  <a:cubicBezTo>
                    <a:pt x="210" y="376"/>
                    <a:pt x="199" y="402"/>
                    <a:pt x="192" y="429"/>
                  </a:cubicBezTo>
                  <a:cubicBezTo>
                    <a:pt x="184" y="458"/>
                    <a:pt x="160" y="478"/>
                    <a:pt x="131" y="482"/>
                  </a:cubicBezTo>
                  <a:cubicBezTo>
                    <a:pt x="117" y="484"/>
                    <a:pt x="102" y="486"/>
                    <a:pt x="87" y="488"/>
                  </a:cubicBezTo>
                  <a:cubicBezTo>
                    <a:pt x="87" y="553"/>
                    <a:pt x="87" y="553"/>
                    <a:pt x="87" y="553"/>
                  </a:cubicBezTo>
                  <a:cubicBezTo>
                    <a:pt x="102" y="555"/>
                    <a:pt x="117" y="557"/>
                    <a:pt x="131" y="559"/>
                  </a:cubicBezTo>
                  <a:cubicBezTo>
                    <a:pt x="160" y="562"/>
                    <a:pt x="184" y="583"/>
                    <a:pt x="192" y="611"/>
                  </a:cubicBezTo>
                  <a:cubicBezTo>
                    <a:pt x="199" y="638"/>
                    <a:pt x="210" y="664"/>
                    <a:pt x="224" y="688"/>
                  </a:cubicBezTo>
                  <a:cubicBezTo>
                    <a:pt x="238" y="714"/>
                    <a:pt x="236" y="745"/>
                    <a:pt x="218" y="769"/>
                  </a:cubicBezTo>
                  <a:cubicBezTo>
                    <a:pt x="209" y="780"/>
                    <a:pt x="200" y="792"/>
                    <a:pt x="192" y="804"/>
                  </a:cubicBezTo>
                  <a:cubicBezTo>
                    <a:pt x="237" y="849"/>
                    <a:pt x="237" y="849"/>
                    <a:pt x="237" y="849"/>
                  </a:cubicBezTo>
                  <a:cubicBezTo>
                    <a:pt x="249" y="841"/>
                    <a:pt x="261" y="832"/>
                    <a:pt x="272" y="823"/>
                  </a:cubicBezTo>
                  <a:cubicBezTo>
                    <a:pt x="296" y="805"/>
                    <a:pt x="327" y="803"/>
                    <a:pt x="353" y="817"/>
                  </a:cubicBezTo>
                  <a:cubicBezTo>
                    <a:pt x="377" y="831"/>
                    <a:pt x="403" y="842"/>
                    <a:pt x="430" y="849"/>
                  </a:cubicBezTo>
                  <a:cubicBezTo>
                    <a:pt x="458" y="857"/>
                    <a:pt x="479" y="881"/>
                    <a:pt x="482" y="910"/>
                  </a:cubicBezTo>
                  <a:cubicBezTo>
                    <a:pt x="484" y="924"/>
                    <a:pt x="486" y="939"/>
                    <a:pt x="488" y="9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1">
              <a:extLst>
                <a:ext uri="{FF2B5EF4-FFF2-40B4-BE49-F238E27FC236}">
                  <a16:creationId xmlns:a16="http://schemas.microsoft.com/office/drawing/2014/main" xmlns="" id="{38F13ED7-046E-4872-897B-7E3AC0937B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0875" y="9717088"/>
              <a:ext cx="1179512" cy="1179513"/>
            </a:xfrm>
            <a:custGeom>
              <a:avLst/>
              <a:gdLst>
                <a:gd name="T0" fmla="*/ 186 w 371"/>
                <a:gd name="T1" fmla="*/ 371 h 371"/>
                <a:gd name="T2" fmla="*/ 0 w 371"/>
                <a:gd name="T3" fmla="*/ 185 h 371"/>
                <a:gd name="T4" fmla="*/ 186 w 371"/>
                <a:gd name="T5" fmla="*/ 0 h 371"/>
                <a:gd name="T6" fmla="*/ 371 w 371"/>
                <a:gd name="T7" fmla="*/ 185 h 371"/>
                <a:gd name="T8" fmla="*/ 186 w 371"/>
                <a:gd name="T9" fmla="*/ 371 h 371"/>
                <a:gd name="T10" fmla="*/ 186 w 371"/>
                <a:gd name="T11" fmla="*/ 82 h 371"/>
                <a:gd name="T12" fmla="*/ 83 w 371"/>
                <a:gd name="T13" fmla="*/ 185 h 371"/>
                <a:gd name="T14" fmla="*/ 186 w 371"/>
                <a:gd name="T15" fmla="*/ 288 h 371"/>
                <a:gd name="T16" fmla="*/ 289 w 371"/>
                <a:gd name="T17" fmla="*/ 185 h 371"/>
                <a:gd name="T18" fmla="*/ 186 w 371"/>
                <a:gd name="T19" fmla="*/ 8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" h="371">
                  <a:moveTo>
                    <a:pt x="186" y="371"/>
                  </a:moveTo>
                  <a:cubicBezTo>
                    <a:pt x="83" y="371"/>
                    <a:pt x="0" y="288"/>
                    <a:pt x="0" y="185"/>
                  </a:cubicBezTo>
                  <a:cubicBezTo>
                    <a:pt x="0" y="83"/>
                    <a:pt x="83" y="0"/>
                    <a:pt x="186" y="0"/>
                  </a:cubicBezTo>
                  <a:cubicBezTo>
                    <a:pt x="288" y="0"/>
                    <a:pt x="371" y="83"/>
                    <a:pt x="371" y="185"/>
                  </a:cubicBezTo>
                  <a:cubicBezTo>
                    <a:pt x="371" y="288"/>
                    <a:pt x="288" y="371"/>
                    <a:pt x="186" y="371"/>
                  </a:cubicBezTo>
                  <a:close/>
                  <a:moveTo>
                    <a:pt x="186" y="82"/>
                  </a:moveTo>
                  <a:cubicBezTo>
                    <a:pt x="129" y="82"/>
                    <a:pt x="83" y="128"/>
                    <a:pt x="83" y="185"/>
                  </a:cubicBezTo>
                  <a:cubicBezTo>
                    <a:pt x="83" y="242"/>
                    <a:pt x="129" y="288"/>
                    <a:pt x="186" y="288"/>
                  </a:cubicBezTo>
                  <a:cubicBezTo>
                    <a:pt x="243" y="288"/>
                    <a:pt x="289" y="242"/>
                    <a:pt x="289" y="185"/>
                  </a:cubicBezTo>
                  <a:cubicBezTo>
                    <a:pt x="289" y="128"/>
                    <a:pt x="243" y="82"/>
                    <a:pt x="186" y="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41CEDDC8-EB32-481D-874B-4A9BD53817F5}"/>
              </a:ext>
            </a:extLst>
          </p:cNvPr>
          <p:cNvSpPr txBox="1"/>
          <p:nvPr/>
        </p:nvSpPr>
        <p:spPr>
          <a:xfrm>
            <a:off x="3799424" y="2801198"/>
            <a:ext cx="202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noProof="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Опер.затраты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42" name="Group 14">
            <a:extLst>
              <a:ext uri="{FF2B5EF4-FFF2-40B4-BE49-F238E27FC236}">
                <a16:creationId xmlns:a16="http://schemas.microsoft.com/office/drawing/2014/main" xmlns="" id="{C62338CE-FAF0-4966-A0A8-1FB44D09AC60}"/>
              </a:ext>
            </a:extLst>
          </p:cNvPr>
          <p:cNvGrpSpPr/>
          <p:nvPr/>
        </p:nvGrpSpPr>
        <p:grpSpPr>
          <a:xfrm>
            <a:off x="6719049" y="1700571"/>
            <a:ext cx="1001814" cy="1009154"/>
            <a:chOff x="2840038" y="3103563"/>
            <a:chExt cx="1733551" cy="1746251"/>
          </a:xfrm>
          <a:solidFill>
            <a:schemeClr val="bg1"/>
          </a:solidFill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xmlns="" id="{2B96542C-ECA7-41A2-8C3C-B50A6A879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4963" y="3103563"/>
              <a:ext cx="760413" cy="877888"/>
            </a:xfrm>
            <a:custGeom>
              <a:avLst/>
              <a:gdLst>
                <a:gd name="T0" fmla="*/ 26 w 238"/>
                <a:gd name="T1" fmla="*/ 275 h 275"/>
                <a:gd name="T2" fmla="*/ 4 w 238"/>
                <a:gd name="T3" fmla="*/ 197 h 275"/>
                <a:gd name="T4" fmla="*/ 41 w 238"/>
                <a:gd name="T5" fmla="*/ 123 h 275"/>
                <a:gd name="T6" fmla="*/ 91 w 238"/>
                <a:gd name="T7" fmla="*/ 71 h 275"/>
                <a:gd name="T8" fmla="*/ 93 w 238"/>
                <a:gd name="T9" fmla="*/ 69 h 275"/>
                <a:gd name="T10" fmla="*/ 109 w 238"/>
                <a:gd name="T11" fmla="*/ 63 h 275"/>
                <a:gd name="T12" fmla="*/ 155 w 238"/>
                <a:gd name="T13" fmla="*/ 28 h 275"/>
                <a:gd name="T14" fmla="*/ 160 w 238"/>
                <a:gd name="T15" fmla="*/ 20 h 275"/>
                <a:gd name="T16" fmla="*/ 174 w 238"/>
                <a:gd name="T17" fmla="*/ 5 h 275"/>
                <a:gd name="T18" fmla="*/ 193 w 238"/>
                <a:gd name="T19" fmla="*/ 5 h 275"/>
                <a:gd name="T20" fmla="*/ 234 w 238"/>
                <a:gd name="T21" fmla="*/ 46 h 275"/>
                <a:gd name="T22" fmla="*/ 234 w 238"/>
                <a:gd name="T23" fmla="*/ 60 h 275"/>
                <a:gd name="T24" fmla="*/ 214 w 238"/>
                <a:gd name="T25" fmla="*/ 83 h 275"/>
                <a:gd name="T26" fmla="*/ 200 w 238"/>
                <a:gd name="T27" fmla="*/ 88 h 275"/>
                <a:gd name="T28" fmla="*/ 177 w 238"/>
                <a:gd name="T29" fmla="*/ 141 h 275"/>
                <a:gd name="T30" fmla="*/ 183 w 238"/>
                <a:gd name="T31" fmla="*/ 159 h 275"/>
                <a:gd name="T32" fmla="*/ 182 w 238"/>
                <a:gd name="T33" fmla="*/ 164 h 275"/>
                <a:gd name="T34" fmla="*/ 137 w 238"/>
                <a:gd name="T35" fmla="*/ 209 h 275"/>
                <a:gd name="T36" fmla="*/ 132 w 238"/>
                <a:gd name="T37" fmla="*/ 210 h 275"/>
                <a:gd name="T38" fmla="*/ 105 w 238"/>
                <a:gd name="T39" fmla="*/ 193 h 275"/>
                <a:gd name="T40" fmla="*/ 61 w 238"/>
                <a:gd name="T41" fmla="*/ 187 h 275"/>
                <a:gd name="T42" fmla="*/ 39 w 238"/>
                <a:gd name="T43" fmla="*/ 207 h 275"/>
                <a:gd name="T44" fmla="*/ 26 w 238"/>
                <a:gd name="T45" fmla="*/ 267 h 275"/>
                <a:gd name="T46" fmla="*/ 26 w 238"/>
                <a:gd name="T47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8" h="275">
                  <a:moveTo>
                    <a:pt x="26" y="275"/>
                  </a:moveTo>
                  <a:cubicBezTo>
                    <a:pt x="8" y="252"/>
                    <a:pt x="0" y="226"/>
                    <a:pt x="4" y="197"/>
                  </a:cubicBezTo>
                  <a:cubicBezTo>
                    <a:pt x="8" y="169"/>
                    <a:pt x="21" y="144"/>
                    <a:pt x="41" y="123"/>
                  </a:cubicBezTo>
                  <a:cubicBezTo>
                    <a:pt x="57" y="106"/>
                    <a:pt x="75" y="88"/>
                    <a:pt x="91" y="71"/>
                  </a:cubicBezTo>
                  <a:cubicBezTo>
                    <a:pt x="92" y="70"/>
                    <a:pt x="92" y="70"/>
                    <a:pt x="93" y="69"/>
                  </a:cubicBezTo>
                  <a:cubicBezTo>
                    <a:pt x="97" y="65"/>
                    <a:pt x="102" y="63"/>
                    <a:pt x="109" y="63"/>
                  </a:cubicBezTo>
                  <a:cubicBezTo>
                    <a:pt x="131" y="64"/>
                    <a:pt x="149" y="51"/>
                    <a:pt x="155" y="28"/>
                  </a:cubicBezTo>
                  <a:cubicBezTo>
                    <a:pt x="156" y="25"/>
                    <a:pt x="158" y="22"/>
                    <a:pt x="160" y="20"/>
                  </a:cubicBezTo>
                  <a:cubicBezTo>
                    <a:pt x="164" y="15"/>
                    <a:pt x="169" y="10"/>
                    <a:pt x="174" y="5"/>
                  </a:cubicBezTo>
                  <a:cubicBezTo>
                    <a:pt x="180" y="0"/>
                    <a:pt x="187" y="0"/>
                    <a:pt x="193" y="5"/>
                  </a:cubicBezTo>
                  <a:cubicBezTo>
                    <a:pt x="207" y="18"/>
                    <a:pt x="220" y="32"/>
                    <a:pt x="234" y="46"/>
                  </a:cubicBezTo>
                  <a:cubicBezTo>
                    <a:pt x="238" y="50"/>
                    <a:pt x="237" y="56"/>
                    <a:pt x="234" y="60"/>
                  </a:cubicBezTo>
                  <a:cubicBezTo>
                    <a:pt x="228" y="68"/>
                    <a:pt x="222" y="76"/>
                    <a:pt x="214" y="83"/>
                  </a:cubicBezTo>
                  <a:cubicBezTo>
                    <a:pt x="211" y="86"/>
                    <a:pt x="204" y="86"/>
                    <a:pt x="200" y="88"/>
                  </a:cubicBezTo>
                  <a:cubicBezTo>
                    <a:pt x="179" y="98"/>
                    <a:pt x="171" y="121"/>
                    <a:pt x="177" y="141"/>
                  </a:cubicBezTo>
                  <a:cubicBezTo>
                    <a:pt x="178" y="147"/>
                    <a:pt x="181" y="153"/>
                    <a:pt x="183" y="159"/>
                  </a:cubicBezTo>
                  <a:cubicBezTo>
                    <a:pt x="183" y="161"/>
                    <a:pt x="183" y="163"/>
                    <a:pt x="182" y="164"/>
                  </a:cubicBezTo>
                  <a:cubicBezTo>
                    <a:pt x="167" y="179"/>
                    <a:pt x="152" y="194"/>
                    <a:pt x="137" y="209"/>
                  </a:cubicBezTo>
                  <a:cubicBezTo>
                    <a:pt x="136" y="210"/>
                    <a:pt x="133" y="210"/>
                    <a:pt x="132" y="210"/>
                  </a:cubicBezTo>
                  <a:cubicBezTo>
                    <a:pt x="123" y="204"/>
                    <a:pt x="114" y="198"/>
                    <a:pt x="105" y="193"/>
                  </a:cubicBezTo>
                  <a:cubicBezTo>
                    <a:pt x="91" y="187"/>
                    <a:pt x="76" y="182"/>
                    <a:pt x="61" y="187"/>
                  </a:cubicBezTo>
                  <a:cubicBezTo>
                    <a:pt x="51" y="191"/>
                    <a:pt x="44" y="198"/>
                    <a:pt x="39" y="207"/>
                  </a:cubicBezTo>
                  <a:cubicBezTo>
                    <a:pt x="29" y="226"/>
                    <a:pt x="26" y="246"/>
                    <a:pt x="26" y="267"/>
                  </a:cubicBezTo>
                  <a:cubicBezTo>
                    <a:pt x="26" y="270"/>
                    <a:pt x="26" y="272"/>
                    <a:pt x="26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xmlns="" id="{7F8F56F9-0D71-4CB3-8EC0-7F3318AC8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038" y="4019551"/>
              <a:ext cx="839788" cy="830263"/>
            </a:xfrm>
            <a:custGeom>
              <a:avLst/>
              <a:gdLst>
                <a:gd name="T0" fmla="*/ 263 w 263"/>
                <a:gd name="T1" fmla="*/ 57 h 260"/>
                <a:gd name="T2" fmla="*/ 239 w 263"/>
                <a:gd name="T3" fmla="*/ 81 h 260"/>
                <a:gd name="T4" fmla="*/ 188 w 263"/>
                <a:gd name="T5" fmla="*/ 133 h 260"/>
                <a:gd name="T6" fmla="*/ 165 w 263"/>
                <a:gd name="T7" fmla="*/ 173 h 260"/>
                <a:gd name="T8" fmla="*/ 143 w 263"/>
                <a:gd name="T9" fmla="*/ 223 h 260"/>
                <a:gd name="T10" fmla="*/ 113 w 263"/>
                <a:gd name="T11" fmla="*/ 248 h 260"/>
                <a:gd name="T12" fmla="*/ 88 w 263"/>
                <a:gd name="T13" fmla="*/ 259 h 260"/>
                <a:gd name="T14" fmla="*/ 80 w 263"/>
                <a:gd name="T15" fmla="*/ 257 h 260"/>
                <a:gd name="T16" fmla="*/ 81 w 263"/>
                <a:gd name="T17" fmla="*/ 250 h 260"/>
                <a:gd name="T18" fmla="*/ 108 w 263"/>
                <a:gd name="T19" fmla="*/ 213 h 260"/>
                <a:gd name="T20" fmla="*/ 107 w 263"/>
                <a:gd name="T21" fmla="*/ 177 h 260"/>
                <a:gd name="T22" fmla="*/ 73 w 263"/>
                <a:gd name="T23" fmla="*/ 152 h 260"/>
                <a:gd name="T24" fmla="*/ 42 w 263"/>
                <a:gd name="T25" fmla="*/ 162 h 260"/>
                <a:gd name="T26" fmla="*/ 13 w 263"/>
                <a:gd name="T27" fmla="*/ 200 h 260"/>
                <a:gd name="T28" fmla="*/ 10 w 263"/>
                <a:gd name="T29" fmla="*/ 204 h 260"/>
                <a:gd name="T30" fmla="*/ 4 w 263"/>
                <a:gd name="T31" fmla="*/ 203 h 260"/>
                <a:gd name="T32" fmla="*/ 2 w 263"/>
                <a:gd name="T33" fmla="*/ 198 h 260"/>
                <a:gd name="T34" fmla="*/ 7 w 263"/>
                <a:gd name="T35" fmla="*/ 146 h 260"/>
                <a:gd name="T36" fmla="*/ 56 w 263"/>
                <a:gd name="T37" fmla="*/ 107 h 260"/>
                <a:gd name="T38" fmla="*/ 108 w 263"/>
                <a:gd name="T39" fmla="*/ 93 h 260"/>
                <a:gd name="T40" fmla="*/ 137 w 263"/>
                <a:gd name="T41" fmla="*/ 69 h 260"/>
                <a:gd name="T42" fmla="*/ 203 w 263"/>
                <a:gd name="T43" fmla="*/ 2 h 260"/>
                <a:gd name="T44" fmla="*/ 209 w 263"/>
                <a:gd name="T45" fmla="*/ 2 h 260"/>
                <a:gd name="T46" fmla="*/ 225 w 263"/>
                <a:gd name="T47" fmla="*/ 18 h 260"/>
                <a:gd name="T48" fmla="*/ 224 w 263"/>
                <a:gd name="T49" fmla="*/ 24 h 260"/>
                <a:gd name="T50" fmla="*/ 124 w 263"/>
                <a:gd name="T51" fmla="*/ 124 h 260"/>
                <a:gd name="T52" fmla="*/ 123 w 263"/>
                <a:gd name="T53" fmla="*/ 138 h 260"/>
                <a:gd name="T54" fmla="*/ 137 w 263"/>
                <a:gd name="T55" fmla="*/ 137 h 260"/>
                <a:gd name="T56" fmla="*/ 237 w 263"/>
                <a:gd name="T57" fmla="*/ 37 h 260"/>
                <a:gd name="T58" fmla="*/ 244 w 263"/>
                <a:gd name="T59" fmla="*/ 37 h 260"/>
                <a:gd name="T60" fmla="*/ 263 w 263"/>
                <a:gd name="T61" fmla="*/ 5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3" h="260">
                  <a:moveTo>
                    <a:pt x="263" y="57"/>
                  </a:moveTo>
                  <a:cubicBezTo>
                    <a:pt x="255" y="65"/>
                    <a:pt x="247" y="73"/>
                    <a:pt x="239" y="81"/>
                  </a:cubicBezTo>
                  <a:cubicBezTo>
                    <a:pt x="222" y="98"/>
                    <a:pt x="205" y="115"/>
                    <a:pt x="188" y="133"/>
                  </a:cubicBezTo>
                  <a:cubicBezTo>
                    <a:pt x="177" y="144"/>
                    <a:pt x="171" y="159"/>
                    <a:pt x="165" y="173"/>
                  </a:cubicBezTo>
                  <a:cubicBezTo>
                    <a:pt x="158" y="190"/>
                    <a:pt x="153" y="208"/>
                    <a:pt x="143" y="223"/>
                  </a:cubicBezTo>
                  <a:cubicBezTo>
                    <a:pt x="135" y="235"/>
                    <a:pt x="124" y="242"/>
                    <a:pt x="113" y="248"/>
                  </a:cubicBezTo>
                  <a:cubicBezTo>
                    <a:pt x="105" y="252"/>
                    <a:pt x="96" y="255"/>
                    <a:pt x="88" y="259"/>
                  </a:cubicBezTo>
                  <a:cubicBezTo>
                    <a:pt x="85" y="260"/>
                    <a:pt x="82" y="260"/>
                    <a:pt x="80" y="257"/>
                  </a:cubicBezTo>
                  <a:cubicBezTo>
                    <a:pt x="80" y="255"/>
                    <a:pt x="80" y="252"/>
                    <a:pt x="81" y="250"/>
                  </a:cubicBezTo>
                  <a:cubicBezTo>
                    <a:pt x="90" y="237"/>
                    <a:pt x="99" y="225"/>
                    <a:pt x="108" y="213"/>
                  </a:cubicBezTo>
                  <a:cubicBezTo>
                    <a:pt x="119" y="199"/>
                    <a:pt x="115" y="187"/>
                    <a:pt x="107" y="177"/>
                  </a:cubicBezTo>
                  <a:cubicBezTo>
                    <a:pt x="98" y="166"/>
                    <a:pt x="87" y="157"/>
                    <a:pt x="73" y="152"/>
                  </a:cubicBezTo>
                  <a:cubicBezTo>
                    <a:pt x="62" y="148"/>
                    <a:pt x="50" y="149"/>
                    <a:pt x="42" y="162"/>
                  </a:cubicBezTo>
                  <a:cubicBezTo>
                    <a:pt x="33" y="175"/>
                    <a:pt x="23" y="188"/>
                    <a:pt x="13" y="200"/>
                  </a:cubicBezTo>
                  <a:cubicBezTo>
                    <a:pt x="12" y="202"/>
                    <a:pt x="11" y="203"/>
                    <a:pt x="10" y="204"/>
                  </a:cubicBezTo>
                  <a:cubicBezTo>
                    <a:pt x="7" y="206"/>
                    <a:pt x="5" y="206"/>
                    <a:pt x="4" y="203"/>
                  </a:cubicBezTo>
                  <a:cubicBezTo>
                    <a:pt x="3" y="201"/>
                    <a:pt x="2" y="199"/>
                    <a:pt x="2" y="198"/>
                  </a:cubicBezTo>
                  <a:cubicBezTo>
                    <a:pt x="0" y="180"/>
                    <a:pt x="0" y="163"/>
                    <a:pt x="7" y="146"/>
                  </a:cubicBezTo>
                  <a:cubicBezTo>
                    <a:pt x="16" y="124"/>
                    <a:pt x="31" y="109"/>
                    <a:pt x="56" y="107"/>
                  </a:cubicBezTo>
                  <a:cubicBezTo>
                    <a:pt x="74" y="105"/>
                    <a:pt x="92" y="102"/>
                    <a:pt x="108" y="93"/>
                  </a:cubicBezTo>
                  <a:cubicBezTo>
                    <a:pt x="119" y="87"/>
                    <a:pt x="128" y="78"/>
                    <a:pt x="137" y="69"/>
                  </a:cubicBezTo>
                  <a:cubicBezTo>
                    <a:pt x="159" y="47"/>
                    <a:pt x="181" y="25"/>
                    <a:pt x="203" y="2"/>
                  </a:cubicBezTo>
                  <a:cubicBezTo>
                    <a:pt x="205" y="0"/>
                    <a:pt x="207" y="0"/>
                    <a:pt x="209" y="2"/>
                  </a:cubicBezTo>
                  <a:cubicBezTo>
                    <a:pt x="214" y="8"/>
                    <a:pt x="219" y="13"/>
                    <a:pt x="225" y="18"/>
                  </a:cubicBezTo>
                  <a:cubicBezTo>
                    <a:pt x="227" y="20"/>
                    <a:pt x="227" y="22"/>
                    <a:pt x="224" y="24"/>
                  </a:cubicBezTo>
                  <a:cubicBezTo>
                    <a:pt x="191" y="57"/>
                    <a:pt x="158" y="91"/>
                    <a:pt x="124" y="124"/>
                  </a:cubicBezTo>
                  <a:cubicBezTo>
                    <a:pt x="120" y="129"/>
                    <a:pt x="119" y="134"/>
                    <a:pt x="123" y="138"/>
                  </a:cubicBezTo>
                  <a:cubicBezTo>
                    <a:pt x="127" y="142"/>
                    <a:pt x="132" y="142"/>
                    <a:pt x="137" y="137"/>
                  </a:cubicBezTo>
                  <a:cubicBezTo>
                    <a:pt x="170" y="104"/>
                    <a:pt x="204" y="70"/>
                    <a:pt x="237" y="37"/>
                  </a:cubicBezTo>
                  <a:cubicBezTo>
                    <a:pt x="240" y="34"/>
                    <a:pt x="241" y="34"/>
                    <a:pt x="244" y="37"/>
                  </a:cubicBezTo>
                  <a:cubicBezTo>
                    <a:pt x="250" y="44"/>
                    <a:pt x="256" y="50"/>
                    <a:pt x="263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xmlns="" id="{9823264A-6EB2-43A5-A0D9-A7603E75E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1" y="4138613"/>
              <a:ext cx="700088" cy="698500"/>
            </a:xfrm>
            <a:custGeom>
              <a:avLst/>
              <a:gdLst>
                <a:gd name="T0" fmla="*/ 104 w 219"/>
                <a:gd name="T1" fmla="*/ 162 h 219"/>
                <a:gd name="T2" fmla="*/ 16 w 219"/>
                <a:gd name="T3" fmla="*/ 73 h 219"/>
                <a:gd name="T4" fmla="*/ 4 w 219"/>
                <a:gd name="T5" fmla="*/ 62 h 219"/>
                <a:gd name="T6" fmla="*/ 5 w 219"/>
                <a:gd name="T7" fmla="*/ 48 h 219"/>
                <a:gd name="T8" fmla="*/ 48 w 219"/>
                <a:gd name="T9" fmla="*/ 4 h 219"/>
                <a:gd name="T10" fmla="*/ 62 w 219"/>
                <a:gd name="T11" fmla="*/ 5 h 219"/>
                <a:gd name="T12" fmla="*/ 214 w 219"/>
                <a:gd name="T13" fmla="*/ 157 h 219"/>
                <a:gd name="T14" fmla="*/ 214 w 219"/>
                <a:gd name="T15" fmla="*/ 172 h 219"/>
                <a:gd name="T16" fmla="*/ 171 w 219"/>
                <a:gd name="T17" fmla="*/ 215 h 219"/>
                <a:gd name="T18" fmla="*/ 158 w 219"/>
                <a:gd name="T19" fmla="*/ 215 h 219"/>
                <a:gd name="T20" fmla="*/ 104 w 219"/>
                <a:gd name="T21" fmla="*/ 162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19">
                  <a:moveTo>
                    <a:pt x="104" y="162"/>
                  </a:moveTo>
                  <a:cubicBezTo>
                    <a:pt x="75" y="132"/>
                    <a:pt x="45" y="103"/>
                    <a:pt x="16" y="73"/>
                  </a:cubicBezTo>
                  <a:cubicBezTo>
                    <a:pt x="12" y="70"/>
                    <a:pt x="8" y="66"/>
                    <a:pt x="4" y="62"/>
                  </a:cubicBezTo>
                  <a:cubicBezTo>
                    <a:pt x="0" y="57"/>
                    <a:pt x="0" y="52"/>
                    <a:pt x="5" y="48"/>
                  </a:cubicBezTo>
                  <a:cubicBezTo>
                    <a:pt x="19" y="33"/>
                    <a:pt x="33" y="19"/>
                    <a:pt x="48" y="4"/>
                  </a:cubicBezTo>
                  <a:cubicBezTo>
                    <a:pt x="53" y="0"/>
                    <a:pt x="57" y="0"/>
                    <a:pt x="62" y="5"/>
                  </a:cubicBezTo>
                  <a:cubicBezTo>
                    <a:pt x="113" y="55"/>
                    <a:pt x="164" y="106"/>
                    <a:pt x="214" y="157"/>
                  </a:cubicBezTo>
                  <a:cubicBezTo>
                    <a:pt x="219" y="162"/>
                    <a:pt x="219" y="167"/>
                    <a:pt x="214" y="172"/>
                  </a:cubicBezTo>
                  <a:cubicBezTo>
                    <a:pt x="200" y="186"/>
                    <a:pt x="185" y="201"/>
                    <a:pt x="171" y="215"/>
                  </a:cubicBezTo>
                  <a:cubicBezTo>
                    <a:pt x="167" y="219"/>
                    <a:pt x="162" y="219"/>
                    <a:pt x="158" y="215"/>
                  </a:cubicBezTo>
                  <a:cubicBezTo>
                    <a:pt x="145" y="203"/>
                    <a:pt x="105" y="163"/>
                    <a:pt x="104" y="1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xmlns="" id="{9734AC0B-398C-43A1-82A5-1F584B8C4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3671888"/>
              <a:ext cx="577850" cy="577850"/>
            </a:xfrm>
            <a:custGeom>
              <a:avLst/>
              <a:gdLst>
                <a:gd name="T0" fmla="*/ 104 w 181"/>
                <a:gd name="T1" fmla="*/ 147 h 181"/>
                <a:gd name="T2" fmla="*/ 13 w 181"/>
                <a:gd name="T3" fmla="*/ 55 h 181"/>
                <a:gd name="T4" fmla="*/ 0 w 181"/>
                <a:gd name="T5" fmla="*/ 42 h 181"/>
                <a:gd name="T6" fmla="*/ 42 w 181"/>
                <a:gd name="T7" fmla="*/ 0 h 181"/>
                <a:gd name="T8" fmla="*/ 181 w 181"/>
                <a:gd name="T9" fmla="*/ 140 h 181"/>
                <a:gd name="T10" fmla="*/ 154 w 181"/>
                <a:gd name="T11" fmla="*/ 167 h 181"/>
                <a:gd name="T12" fmla="*/ 139 w 181"/>
                <a:gd name="T13" fmla="*/ 181 h 181"/>
                <a:gd name="T14" fmla="*/ 131 w 181"/>
                <a:gd name="T15" fmla="*/ 173 h 181"/>
                <a:gd name="T16" fmla="*/ 104 w 181"/>
                <a:gd name="T17" fmla="*/ 147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181">
                  <a:moveTo>
                    <a:pt x="104" y="147"/>
                  </a:moveTo>
                  <a:cubicBezTo>
                    <a:pt x="74" y="116"/>
                    <a:pt x="43" y="85"/>
                    <a:pt x="13" y="55"/>
                  </a:cubicBezTo>
                  <a:cubicBezTo>
                    <a:pt x="8" y="50"/>
                    <a:pt x="4" y="46"/>
                    <a:pt x="0" y="42"/>
                  </a:cubicBezTo>
                  <a:cubicBezTo>
                    <a:pt x="14" y="28"/>
                    <a:pt x="28" y="14"/>
                    <a:pt x="42" y="0"/>
                  </a:cubicBezTo>
                  <a:cubicBezTo>
                    <a:pt x="88" y="47"/>
                    <a:pt x="134" y="93"/>
                    <a:pt x="181" y="140"/>
                  </a:cubicBezTo>
                  <a:cubicBezTo>
                    <a:pt x="173" y="149"/>
                    <a:pt x="163" y="158"/>
                    <a:pt x="154" y="167"/>
                  </a:cubicBezTo>
                  <a:cubicBezTo>
                    <a:pt x="150" y="171"/>
                    <a:pt x="139" y="181"/>
                    <a:pt x="139" y="181"/>
                  </a:cubicBezTo>
                  <a:cubicBezTo>
                    <a:pt x="139" y="181"/>
                    <a:pt x="133" y="175"/>
                    <a:pt x="131" y="173"/>
                  </a:cubicBezTo>
                  <a:cubicBezTo>
                    <a:pt x="128" y="170"/>
                    <a:pt x="108" y="150"/>
                    <a:pt x="104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9">
              <a:extLst>
                <a:ext uri="{FF2B5EF4-FFF2-40B4-BE49-F238E27FC236}">
                  <a16:creationId xmlns:a16="http://schemas.microsoft.com/office/drawing/2014/main" xmlns="" id="{37DD99E7-E804-4B63-A97F-4039B1D054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876" y="3132138"/>
              <a:ext cx="874713" cy="865188"/>
            </a:xfrm>
            <a:custGeom>
              <a:avLst/>
              <a:gdLst>
                <a:gd name="T0" fmla="*/ 273 w 274"/>
                <a:gd name="T1" fmla="*/ 63 h 271"/>
                <a:gd name="T2" fmla="*/ 272 w 274"/>
                <a:gd name="T3" fmla="*/ 58 h 271"/>
                <a:gd name="T4" fmla="*/ 265 w 274"/>
                <a:gd name="T5" fmla="*/ 56 h 271"/>
                <a:gd name="T6" fmla="*/ 262 w 274"/>
                <a:gd name="T7" fmla="*/ 59 h 271"/>
                <a:gd name="T8" fmla="*/ 238 w 274"/>
                <a:gd name="T9" fmla="*/ 91 h 271"/>
                <a:gd name="T10" fmla="*/ 230 w 274"/>
                <a:gd name="T11" fmla="*/ 102 h 271"/>
                <a:gd name="T12" fmla="*/ 202 w 274"/>
                <a:gd name="T13" fmla="*/ 107 h 271"/>
                <a:gd name="T14" fmla="*/ 171 w 274"/>
                <a:gd name="T15" fmla="*/ 86 h 271"/>
                <a:gd name="T16" fmla="*/ 161 w 274"/>
                <a:gd name="T17" fmla="*/ 56 h 271"/>
                <a:gd name="T18" fmla="*/ 168 w 274"/>
                <a:gd name="T19" fmla="*/ 45 h 271"/>
                <a:gd name="T20" fmla="*/ 194 w 274"/>
                <a:gd name="T21" fmla="*/ 9 h 271"/>
                <a:gd name="T22" fmla="*/ 195 w 274"/>
                <a:gd name="T23" fmla="*/ 2 h 271"/>
                <a:gd name="T24" fmla="*/ 188 w 274"/>
                <a:gd name="T25" fmla="*/ 1 h 271"/>
                <a:gd name="T26" fmla="*/ 163 w 274"/>
                <a:gd name="T27" fmla="*/ 11 h 271"/>
                <a:gd name="T28" fmla="*/ 127 w 274"/>
                <a:gd name="T29" fmla="*/ 44 h 271"/>
                <a:gd name="T30" fmla="*/ 110 w 274"/>
                <a:gd name="T31" fmla="*/ 86 h 271"/>
                <a:gd name="T32" fmla="*/ 87 w 274"/>
                <a:gd name="T33" fmla="*/ 126 h 271"/>
                <a:gd name="T34" fmla="*/ 27 w 274"/>
                <a:gd name="T35" fmla="*/ 187 h 271"/>
                <a:gd name="T36" fmla="*/ 0 w 274"/>
                <a:gd name="T37" fmla="*/ 212 h 271"/>
                <a:gd name="T38" fmla="*/ 22 w 274"/>
                <a:gd name="T39" fmla="*/ 235 h 271"/>
                <a:gd name="T40" fmla="*/ 26 w 274"/>
                <a:gd name="T41" fmla="*/ 232 h 271"/>
                <a:gd name="T42" fmla="*/ 139 w 274"/>
                <a:gd name="T43" fmla="*/ 118 h 271"/>
                <a:gd name="T44" fmla="*/ 145 w 274"/>
                <a:gd name="T45" fmla="*/ 114 h 271"/>
                <a:gd name="T46" fmla="*/ 155 w 274"/>
                <a:gd name="T47" fmla="*/ 119 h 271"/>
                <a:gd name="T48" fmla="*/ 152 w 274"/>
                <a:gd name="T49" fmla="*/ 131 h 271"/>
                <a:gd name="T50" fmla="*/ 76 w 274"/>
                <a:gd name="T51" fmla="*/ 207 h 271"/>
                <a:gd name="T52" fmla="*/ 35 w 274"/>
                <a:gd name="T53" fmla="*/ 248 h 271"/>
                <a:gd name="T54" fmla="*/ 56 w 274"/>
                <a:gd name="T55" fmla="*/ 269 h 271"/>
                <a:gd name="T56" fmla="*/ 60 w 274"/>
                <a:gd name="T57" fmla="*/ 268 h 271"/>
                <a:gd name="T58" fmla="*/ 141 w 274"/>
                <a:gd name="T59" fmla="*/ 187 h 271"/>
                <a:gd name="T60" fmla="*/ 173 w 274"/>
                <a:gd name="T61" fmla="*/ 163 h 271"/>
                <a:gd name="T62" fmla="*/ 221 w 274"/>
                <a:gd name="T63" fmla="*/ 152 h 271"/>
                <a:gd name="T64" fmla="*/ 265 w 274"/>
                <a:gd name="T65" fmla="*/ 121 h 271"/>
                <a:gd name="T66" fmla="*/ 273 w 274"/>
                <a:gd name="T67" fmla="*/ 6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4" h="271">
                  <a:moveTo>
                    <a:pt x="273" y="63"/>
                  </a:moveTo>
                  <a:cubicBezTo>
                    <a:pt x="273" y="61"/>
                    <a:pt x="273" y="59"/>
                    <a:pt x="272" y="58"/>
                  </a:cubicBezTo>
                  <a:cubicBezTo>
                    <a:pt x="270" y="54"/>
                    <a:pt x="268" y="53"/>
                    <a:pt x="265" y="56"/>
                  </a:cubicBezTo>
                  <a:cubicBezTo>
                    <a:pt x="264" y="57"/>
                    <a:pt x="263" y="58"/>
                    <a:pt x="262" y="59"/>
                  </a:cubicBezTo>
                  <a:cubicBezTo>
                    <a:pt x="254" y="70"/>
                    <a:pt x="246" y="81"/>
                    <a:pt x="238" y="91"/>
                  </a:cubicBezTo>
                  <a:cubicBezTo>
                    <a:pt x="236" y="94"/>
                    <a:pt x="230" y="102"/>
                    <a:pt x="230" y="102"/>
                  </a:cubicBezTo>
                  <a:cubicBezTo>
                    <a:pt x="222" y="110"/>
                    <a:pt x="212" y="111"/>
                    <a:pt x="202" y="107"/>
                  </a:cubicBezTo>
                  <a:cubicBezTo>
                    <a:pt x="190" y="103"/>
                    <a:pt x="180" y="95"/>
                    <a:pt x="171" y="86"/>
                  </a:cubicBezTo>
                  <a:cubicBezTo>
                    <a:pt x="163" y="77"/>
                    <a:pt x="157" y="68"/>
                    <a:pt x="161" y="56"/>
                  </a:cubicBezTo>
                  <a:cubicBezTo>
                    <a:pt x="163" y="52"/>
                    <a:pt x="166" y="48"/>
                    <a:pt x="168" y="45"/>
                  </a:cubicBezTo>
                  <a:cubicBezTo>
                    <a:pt x="177" y="33"/>
                    <a:pt x="186" y="21"/>
                    <a:pt x="194" y="9"/>
                  </a:cubicBezTo>
                  <a:cubicBezTo>
                    <a:pt x="195" y="7"/>
                    <a:pt x="196" y="4"/>
                    <a:pt x="195" y="2"/>
                  </a:cubicBezTo>
                  <a:cubicBezTo>
                    <a:pt x="193" y="0"/>
                    <a:pt x="190" y="0"/>
                    <a:pt x="188" y="1"/>
                  </a:cubicBezTo>
                  <a:cubicBezTo>
                    <a:pt x="179" y="4"/>
                    <a:pt x="171" y="7"/>
                    <a:pt x="163" y="11"/>
                  </a:cubicBezTo>
                  <a:cubicBezTo>
                    <a:pt x="148" y="19"/>
                    <a:pt x="135" y="29"/>
                    <a:pt x="127" y="44"/>
                  </a:cubicBezTo>
                  <a:cubicBezTo>
                    <a:pt x="121" y="58"/>
                    <a:pt x="115" y="72"/>
                    <a:pt x="110" y="86"/>
                  </a:cubicBezTo>
                  <a:cubicBezTo>
                    <a:pt x="104" y="100"/>
                    <a:pt x="98" y="115"/>
                    <a:pt x="87" y="126"/>
                  </a:cubicBezTo>
                  <a:cubicBezTo>
                    <a:pt x="68" y="147"/>
                    <a:pt x="47" y="166"/>
                    <a:pt x="27" y="187"/>
                  </a:cubicBezTo>
                  <a:cubicBezTo>
                    <a:pt x="19" y="195"/>
                    <a:pt x="9" y="204"/>
                    <a:pt x="0" y="212"/>
                  </a:cubicBezTo>
                  <a:cubicBezTo>
                    <a:pt x="8" y="220"/>
                    <a:pt x="15" y="227"/>
                    <a:pt x="22" y="235"/>
                  </a:cubicBezTo>
                  <a:cubicBezTo>
                    <a:pt x="23" y="234"/>
                    <a:pt x="25" y="233"/>
                    <a:pt x="26" y="232"/>
                  </a:cubicBezTo>
                  <a:cubicBezTo>
                    <a:pt x="63" y="194"/>
                    <a:pt x="101" y="156"/>
                    <a:pt x="139" y="118"/>
                  </a:cubicBezTo>
                  <a:cubicBezTo>
                    <a:pt x="141" y="117"/>
                    <a:pt x="143" y="115"/>
                    <a:pt x="145" y="114"/>
                  </a:cubicBezTo>
                  <a:cubicBezTo>
                    <a:pt x="149" y="113"/>
                    <a:pt x="153" y="115"/>
                    <a:pt x="155" y="119"/>
                  </a:cubicBezTo>
                  <a:cubicBezTo>
                    <a:pt x="157" y="123"/>
                    <a:pt x="156" y="127"/>
                    <a:pt x="152" y="131"/>
                  </a:cubicBezTo>
                  <a:cubicBezTo>
                    <a:pt x="127" y="156"/>
                    <a:pt x="102" y="181"/>
                    <a:pt x="76" y="207"/>
                  </a:cubicBezTo>
                  <a:cubicBezTo>
                    <a:pt x="63" y="220"/>
                    <a:pt x="49" y="234"/>
                    <a:pt x="35" y="248"/>
                  </a:cubicBezTo>
                  <a:cubicBezTo>
                    <a:pt x="42" y="255"/>
                    <a:pt x="49" y="262"/>
                    <a:pt x="56" y="269"/>
                  </a:cubicBezTo>
                  <a:cubicBezTo>
                    <a:pt x="58" y="271"/>
                    <a:pt x="59" y="270"/>
                    <a:pt x="60" y="268"/>
                  </a:cubicBezTo>
                  <a:cubicBezTo>
                    <a:pt x="87" y="241"/>
                    <a:pt x="114" y="214"/>
                    <a:pt x="141" y="187"/>
                  </a:cubicBezTo>
                  <a:cubicBezTo>
                    <a:pt x="151" y="178"/>
                    <a:pt x="161" y="169"/>
                    <a:pt x="173" y="163"/>
                  </a:cubicBezTo>
                  <a:cubicBezTo>
                    <a:pt x="189" y="156"/>
                    <a:pt x="205" y="154"/>
                    <a:pt x="221" y="152"/>
                  </a:cubicBezTo>
                  <a:cubicBezTo>
                    <a:pt x="242" y="150"/>
                    <a:pt x="255" y="141"/>
                    <a:pt x="265" y="121"/>
                  </a:cubicBezTo>
                  <a:cubicBezTo>
                    <a:pt x="274" y="101"/>
                    <a:pt x="274" y="65"/>
                    <a:pt x="273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72F068E6-4589-452E-95AC-F90C48EED27A}"/>
              </a:ext>
            </a:extLst>
          </p:cNvPr>
          <p:cNvSpPr txBox="1"/>
          <p:nvPr/>
        </p:nvSpPr>
        <p:spPr>
          <a:xfrm>
            <a:off x="6175076" y="2829773"/>
            <a:ext cx="2094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noProof="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Кап.затраты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F84A409D-3A62-419C-81B7-DE42671DCA95}"/>
              </a:ext>
            </a:extLst>
          </p:cNvPr>
          <p:cNvSpPr txBox="1"/>
          <p:nvPr/>
        </p:nvSpPr>
        <p:spPr>
          <a:xfrm>
            <a:off x="6404426" y="5044863"/>
            <a:ext cx="162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Платежи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DCE52E63-FC11-46AD-94E7-97725A9D5C3C}"/>
              </a:ext>
            </a:extLst>
          </p:cNvPr>
          <p:cNvSpPr txBox="1"/>
          <p:nvPr/>
        </p:nvSpPr>
        <p:spPr>
          <a:xfrm>
            <a:off x="4054174" y="5051215"/>
            <a:ext cx="162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noProof="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Доп.меры</a:t>
            </a:r>
            <a:endParaRPr kumimoji="0" lang="en-GB" sz="2000" b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56" name="Group 26">
            <a:extLst>
              <a:ext uri="{FF2B5EF4-FFF2-40B4-BE49-F238E27FC236}">
                <a16:creationId xmlns:a16="http://schemas.microsoft.com/office/drawing/2014/main" xmlns="" id="{1E5D2C1F-19C9-4AFA-8483-D64D056F7ABC}"/>
              </a:ext>
            </a:extLst>
          </p:cNvPr>
          <p:cNvGrpSpPr/>
          <p:nvPr/>
        </p:nvGrpSpPr>
        <p:grpSpPr>
          <a:xfrm>
            <a:off x="6787680" y="3856556"/>
            <a:ext cx="857585" cy="1046033"/>
            <a:chOff x="7931851" y="2464731"/>
            <a:chExt cx="1002842" cy="1223210"/>
          </a:xfrm>
        </p:grpSpPr>
        <p:sp>
          <p:nvSpPr>
            <p:cNvPr id="57" name="Freeform 5">
              <a:extLst>
                <a:ext uri="{FF2B5EF4-FFF2-40B4-BE49-F238E27FC236}">
                  <a16:creationId xmlns:a16="http://schemas.microsoft.com/office/drawing/2014/main" xmlns="" id="{03EA8135-2521-4900-8B53-D0995B2DC9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8" name="Freeform 6">
              <a:extLst>
                <a:ext uri="{FF2B5EF4-FFF2-40B4-BE49-F238E27FC236}">
                  <a16:creationId xmlns:a16="http://schemas.microsoft.com/office/drawing/2014/main" xmlns="" id="{1D34A39C-C9C4-4236-84E4-4CFF73F8BE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7">
              <a:extLst>
                <a:ext uri="{FF2B5EF4-FFF2-40B4-BE49-F238E27FC236}">
                  <a16:creationId xmlns:a16="http://schemas.microsoft.com/office/drawing/2014/main" xmlns="" id="{04ABA213-EB86-4AB2-A5EE-93472C6707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8">
              <a:extLst>
                <a:ext uri="{FF2B5EF4-FFF2-40B4-BE49-F238E27FC236}">
                  <a16:creationId xmlns:a16="http://schemas.microsoft.com/office/drawing/2014/main" xmlns="" id="{8EE56103-12E5-4368-874E-346B201FB9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9">
              <a:extLst>
                <a:ext uri="{FF2B5EF4-FFF2-40B4-BE49-F238E27FC236}">
                  <a16:creationId xmlns:a16="http://schemas.microsoft.com/office/drawing/2014/main" xmlns="" id="{6432114F-94FC-4EAE-BC07-A01BDFF3C5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10">
              <a:extLst>
                <a:ext uri="{FF2B5EF4-FFF2-40B4-BE49-F238E27FC236}">
                  <a16:creationId xmlns:a16="http://schemas.microsoft.com/office/drawing/2014/main" xmlns="" id="{B959DB56-4B5E-4800-A05B-AECC73B92E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11">
              <a:extLst>
                <a:ext uri="{FF2B5EF4-FFF2-40B4-BE49-F238E27FC236}">
                  <a16:creationId xmlns:a16="http://schemas.microsoft.com/office/drawing/2014/main" xmlns="" id="{C3FB3FAF-D8BF-40DC-B5AB-55251FEF81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12">
              <a:extLst>
                <a:ext uri="{FF2B5EF4-FFF2-40B4-BE49-F238E27FC236}">
                  <a16:creationId xmlns:a16="http://schemas.microsoft.com/office/drawing/2014/main" xmlns="" id="{6074F295-FE20-4304-888E-F90232A6FF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13">
              <a:extLst>
                <a:ext uri="{FF2B5EF4-FFF2-40B4-BE49-F238E27FC236}">
                  <a16:creationId xmlns:a16="http://schemas.microsoft.com/office/drawing/2014/main" xmlns="" id="{38681EEC-7A5D-467A-9090-C35B42D82C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14">
              <a:extLst>
                <a:ext uri="{FF2B5EF4-FFF2-40B4-BE49-F238E27FC236}">
                  <a16:creationId xmlns:a16="http://schemas.microsoft.com/office/drawing/2014/main" xmlns="" id="{91A72192-153C-4C44-9A25-7B8720F892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15">
              <a:extLst>
                <a:ext uri="{FF2B5EF4-FFF2-40B4-BE49-F238E27FC236}">
                  <a16:creationId xmlns:a16="http://schemas.microsoft.com/office/drawing/2014/main" xmlns="" id="{5B2A1DBF-4716-4D85-A9ED-FCF719CEB7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16">
              <a:extLst>
                <a:ext uri="{FF2B5EF4-FFF2-40B4-BE49-F238E27FC236}">
                  <a16:creationId xmlns:a16="http://schemas.microsoft.com/office/drawing/2014/main" xmlns="" id="{9782A32F-0782-4A1F-A539-2FD0523E69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17">
              <a:extLst>
                <a:ext uri="{FF2B5EF4-FFF2-40B4-BE49-F238E27FC236}">
                  <a16:creationId xmlns:a16="http://schemas.microsoft.com/office/drawing/2014/main" xmlns="" id="{3BB596D4-F5A9-43A3-AC42-C91DD6BFAC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18">
              <a:extLst>
                <a:ext uri="{FF2B5EF4-FFF2-40B4-BE49-F238E27FC236}">
                  <a16:creationId xmlns:a16="http://schemas.microsoft.com/office/drawing/2014/main" xmlns="" id="{287916A8-C4F6-4C27-B1D0-4BF58805E8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5" name="Group 45">
            <a:extLst>
              <a:ext uri="{FF2B5EF4-FFF2-40B4-BE49-F238E27FC236}">
                <a16:creationId xmlns:a16="http://schemas.microsoft.com/office/drawing/2014/main" xmlns="" id="{8276FB3E-9F18-48CB-91E1-AC3219CDCFB5}"/>
              </a:ext>
            </a:extLst>
          </p:cNvPr>
          <p:cNvGrpSpPr/>
          <p:nvPr/>
        </p:nvGrpSpPr>
        <p:grpSpPr>
          <a:xfrm>
            <a:off x="4317051" y="3856556"/>
            <a:ext cx="1024219" cy="1024219"/>
            <a:chOff x="5757333" y="2943779"/>
            <a:chExt cx="795498" cy="795498"/>
          </a:xfrm>
        </p:grpSpPr>
        <p:grpSp>
          <p:nvGrpSpPr>
            <p:cNvPr id="76" name="Group 46">
              <a:extLst>
                <a:ext uri="{FF2B5EF4-FFF2-40B4-BE49-F238E27FC236}">
                  <a16:creationId xmlns:a16="http://schemas.microsoft.com/office/drawing/2014/main" xmlns="" id="{A4A6B5DA-C10F-43E9-A7D1-87593FAACCAC}"/>
                </a:ext>
              </a:extLst>
            </p:cNvPr>
            <p:cNvGrpSpPr/>
            <p:nvPr/>
          </p:nvGrpSpPr>
          <p:grpSpPr>
            <a:xfrm>
              <a:off x="5995774" y="3294766"/>
              <a:ext cx="449165" cy="265293"/>
              <a:chOff x="7175537" y="4438243"/>
              <a:chExt cx="347387" cy="205179"/>
            </a:xfrm>
            <a:solidFill>
              <a:srgbClr val="00B050"/>
            </a:solidFill>
          </p:grpSpPr>
          <p:sp>
            <p:nvSpPr>
              <p:cNvPr id="78" name="Rectangle: Rounded Corners 48">
                <a:extLst>
                  <a:ext uri="{FF2B5EF4-FFF2-40B4-BE49-F238E27FC236}">
                    <a16:creationId xmlns:a16="http://schemas.microsoft.com/office/drawing/2014/main" xmlns="" id="{9833000A-3B2C-4294-BF2C-A9D3965C340E}"/>
                  </a:ext>
                </a:extLst>
              </p:cNvPr>
              <p:cNvSpPr/>
              <p:nvPr/>
            </p:nvSpPr>
            <p:spPr>
              <a:xfrm rot="2700000">
                <a:off x="7120649" y="4493131"/>
                <a:ext cx="205179" cy="9540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: Rounded Corners 49">
                <a:extLst>
                  <a:ext uri="{FF2B5EF4-FFF2-40B4-BE49-F238E27FC236}">
                    <a16:creationId xmlns:a16="http://schemas.microsoft.com/office/drawing/2014/main" xmlns="" id="{2C75BCBA-7037-4F15-BB5F-FF3DB713CD17}"/>
                  </a:ext>
                </a:extLst>
              </p:cNvPr>
              <p:cNvSpPr/>
              <p:nvPr/>
            </p:nvSpPr>
            <p:spPr>
              <a:xfrm rot="8100000">
                <a:off x="7183297" y="4445598"/>
                <a:ext cx="339627" cy="9540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Oval 47">
              <a:extLst>
                <a:ext uri="{FF2B5EF4-FFF2-40B4-BE49-F238E27FC236}">
                  <a16:creationId xmlns:a16="http://schemas.microsoft.com/office/drawing/2014/main" xmlns="" id="{A20F76A9-3D68-4578-AF72-12CE2B8182C0}"/>
                </a:ext>
              </a:extLst>
            </p:cNvPr>
            <p:cNvSpPr/>
            <p:nvPr/>
          </p:nvSpPr>
          <p:spPr>
            <a:xfrm>
              <a:off x="5757333" y="2943779"/>
              <a:ext cx="795498" cy="795498"/>
            </a:xfrm>
            <a:prstGeom prst="ellipse">
              <a:avLst/>
            </a:prstGeom>
            <a:noFill/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0" name="Oval 55">
            <a:extLst>
              <a:ext uri="{FF2B5EF4-FFF2-40B4-BE49-F238E27FC236}">
                <a16:creationId xmlns:a16="http://schemas.microsoft.com/office/drawing/2014/main" xmlns="" id="{C9860780-FB34-45AB-A6B2-5F356216640B}"/>
              </a:ext>
            </a:extLst>
          </p:cNvPr>
          <p:cNvSpPr/>
          <p:nvPr/>
        </p:nvSpPr>
        <p:spPr>
          <a:xfrm>
            <a:off x="2629291" y="5858941"/>
            <a:ext cx="7238230" cy="298637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7C5C94D0-9F90-4875-B023-12FA256B36F5}"/>
              </a:ext>
            </a:extLst>
          </p:cNvPr>
          <p:cNvSpPr txBox="1"/>
          <p:nvPr/>
        </p:nvSpPr>
        <p:spPr>
          <a:xfrm>
            <a:off x="9121222" y="4987300"/>
            <a:ext cx="25335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noProof="0" dirty="0" smtClean="0">
                <a:solidFill>
                  <a:srgbClr val="282F39"/>
                </a:solidFill>
                <a:latin typeface="Noto Sans" panose="020B0502040504020204" pitchFamily="34"/>
              </a:rPr>
              <a:t>ПСД разработаны (от 104 до </a:t>
            </a:r>
            <a:r>
              <a:rPr lang="en-US" sz="1400" noProof="0" dirty="0" smtClean="0">
                <a:solidFill>
                  <a:srgbClr val="282F39"/>
                </a:solidFill>
                <a:latin typeface="Noto Sans" panose="020B0502040504020204" pitchFamily="34"/>
              </a:rPr>
              <a:t>244</a:t>
            </a:r>
            <a:r>
              <a:rPr lang="ru-RU" sz="1400" noProof="0" dirty="0" smtClean="0">
                <a:solidFill>
                  <a:srgbClr val="282F39"/>
                </a:solidFill>
                <a:latin typeface="Noto Sans" panose="020B0502040504020204" pitchFamily="34"/>
              </a:rPr>
              <a:t> мест) для всех климатических зон РК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2" name="Rectangle 23">
            <a:extLst>
              <a:ext uri="{FF2B5EF4-FFF2-40B4-BE49-F238E27FC236}">
                <a16:creationId xmlns="" xmlns:a16="http://schemas.microsoft.com/office/drawing/2014/main" id="{6CD5620D-8528-4F18-9318-F3A996B9029E}"/>
              </a:ext>
            </a:extLst>
          </p:cNvPr>
          <p:cNvSpPr/>
          <p:nvPr/>
        </p:nvSpPr>
        <p:spPr>
          <a:xfrm>
            <a:off x="8984757" y="4564308"/>
            <a:ext cx="90059" cy="1057556"/>
          </a:xfrm>
          <a:prstGeom prst="rect">
            <a:avLst/>
          </a:prstGeom>
          <a:solidFill>
            <a:srgbClr val="282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282F39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F55BAAB6-96A1-4C40-A4E6-6EDA92DCEF60}"/>
              </a:ext>
            </a:extLst>
          </p:cNvPr>
          <p:cNvSpPr txBox="1"/>
          <p:nvPr/>
        </p:nvSpPr>
        <p:spPr>
          <a:xfrm>
            <a:off x="9129689" y="4475093"/>
            <a:ext cx="2486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ПРЕДОСТАВЛЕНИЕ ТИПОВЫХ ПСД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692658" y="6233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Noto Sans"/>
              </a:rPr>
              <a:t>7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303507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1203325" y="133350"/>
            <a:ext cx="967263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5000" b="1" dirty="0">
                <a:latin typeface="Noto Sans"/>
                <a:ea typeface="Noto Sans"/>
                <a:cs typeface="Noto Sans"/>
              </a:rPr>
              <a:t>ВВОД НОВЫХ МЕСТ</a:t>
            </a:r>
            <a:endParaRPr lang="en-US" altLang="ru-RU" sz="5000" b="1" dirty="0">
              <a:latin typeface="Noto Sans"/>
              <a:ea typeface="Noto Sans"/>
              <a:cs typeface="Noto Sans"/>
            </a:endParaRPr>
          </a:p>
        </p:txBody>
      </p:sp>
      <p:grpSp>
        <p:nvGrpSpPr>
          <p:cNvPr id="4099" name="Group 32"/>
          <p:cNvGrpSpPr>
            <a:grpSpLocks/>
          </p:cNvGrpSpPr>
          <p:nvPr/>
        </p:nvGrpSpPr>
        <p:grpSpPr bwMode="auto">
          <a:xfrm>
            <a:off x="6362445" y="1240668"/>
            <a:ext cx="3792537" cy="3236912"/>
            <a:chOff x="3783013" y="1633179"/>
            <a:chExt cx="3791429" cy="323725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4132" name="Freeform 26"/>
            <p:cNvSpPr>
              <a:spLocks/>
            </p:cNvSpPr>
            <p:nvPr/>
          </p:nvSpPr>
          <p:spPr bwMode="auto">
            <a:xfrm>
              <a:off x="3783013" y="2531414"/>
              <a:ext cx="3427128" cy="2339023"/>
            </a:xfrm>
            <a:custGeom>
              <a:avLst/>
              <a:gdLst>
                <a:gd name="T0" fmla="*/ 2147483647 w 2176"/>
                <a:gd name="T1" fmla="*/ 2147483647 h 1473"/>
                <a:gd name="T2" fmla="*/ 2147483647 w 2176"/>
                <a:gd name="T3" fmla="*/ 2147483647 h 1473"/>
                <a:gd name="T4" fmla="*/ 2147483647 w 2176"/>
                <a:gd name="T5" fmla="*/ 2147483647 h 1473"/>
                <a:gd name="T6" fmla="*/ 2147483647 w 2176"/>
                <a:gd name="T7" fmla="*/ 2147483647 h 1473"/>
                <a:gd name="T8" fmla="*/ 2147483647 w 2176"/>
                <a:gd name="T9" fmla="*/ 2147483647 h 1473"/>
                <a:gd name="T10" fmla="*/ 2147483647 w 2176"/>
                <a:gd name="T11" fmla="*/ 2147483647 h 1473"/>
                <a:gd name="T12" fmla="*/ 2147483647 w 2176"/>
                <a:gd name="T13" fmla="*/ 2147483647 h 1473"/>
                <a:gd name="T14" fmla="*/ 2147483647 w 2176"/>
                <a:gd name="T15" fmla="*/ 2147483647 h 1473"/>
                <a:gd name="T16" fmla="*/ 2147483647 w 2176"/>
                <a:gd name="T17" fmla="*/ 2147483647 h 1473"/>
                <a:gd name="T18" fmla="*/ 2147483647 w 2176"/>
                <a:gd name="T19" fmla="*/ 2147483647 h 1473"/>
                <a:gd name="T20" fmla="*/ 2147483647 w 2176"/>
                <a:gd name="T21" fmla="*/ 2147483647 h 1473"/>
                <a:gd name="T22" fmla="*/ 2147483647 w 2176"/>
                <a:gd name="T23" fmla="*/ 2147483647 h 1473"/>
                <a:gd name="T24" fmla="*/ 2147483647 w 2176"/>
                <a:gd name="T25" fmla="*/ 2147483647 h 1473"/>
                <a:gd name="T26" fmla="*/ 2147483647 w 2176"/>
                <a:gd name="T27" fmla="*/ 2147483647 h 1473"/>
                <a:gd name="T28" fmla="*/ 2147483647 w 2176"/>
                <a:gd name="T29" fmla="*/ 2147483647 h 1473"/>
                <a:gd name="T30" fmla="*/ 2147483647 w 2176"/>
                <a:gd name="T31" fmla="*/ 2147483647 h 1473"/>
                <a:gd name="T32" fmla="*/ 2147483647 w 2176"/>
                <a:gd name="T33" fmla="*/ 2147483647 h 1473"/>
                <a:gd name="T34" fmla="*/ 2147483647 w 2176"/>
                <a:gd name="T35" fmla="*/ 2147483647 h 1473"/>
                <a:gd name="T36" fmla="*/ 2147483647 w 2176"/>
                <a:gd name="T37" fmla="*/ 2147483647 h 1473"/>
                <a:gd name="T38" fmla="*/ 2147483647 w 2176"/>
                <a:gd name="T39" fmla="*/ 2147483647 h 1473"/>
                <a:gd name="T40" fmla="*/ 2147483647 w 2176"/>
                <a:gd name="T41" fmla="*/ 2147483647 h 1473"/>
                <a:gd name="T42" fmla="*/ 2147483647 w 2176"/>
                <a:gd name="T43" fmla="*/ 2147483647 h 1473"/>
                <a:gd name="T44" fmla="*/ 2147483647 w 2176"/>
                <a:gd name="T45" fmla="*/ 2147483647 h 1473"/>
                <a:gd name="T46" fmla="*/ 2147483647 w 2176"/>
                <a:gd name="T47" fmla="*/ 2147483647 h 1473"/>
                <a:gd name="T48" fmla="*/ 2147483647 w 2176"/>
                <a:gd name="T49" fmla="*/ 2147483647 h 1473"/>
                <a:gd name="T50" fmla="*/ 2147483647 w 2176"/>
                <a:gd name="T51" fmla="*/ 2147483647 h 1473"/>
                <a:gd name="T52" fmla="*/ 2147483647 w 2176"/>
                <a:gd name="T53" fmla="*/ 2147483647 h 1473"/>
                <a:gd name="T54" fmla="*/ 2147483647 w 2176"/>
                <a:gd name="T55" fmla="*/ 2147483647 h 1473"/>
                <a:gd name="T56" fmla="*/ 2147483647 w 2176"/>
                <a:gd name="T57" fmla="*/ 2147483647 h 1473"/>
                <a:gd name="T58" fmla="*/ 2147483647 w 2176"/>
                <a:gd name="T59" fmla="*/ 2147483647 h 1473"/>
                <a:gd name="T60" fmla="*/ 2147483647 w 2176"/>
                <a:gd name="T61" fmla="*/ 2147483647 h 1473"/>
                <a:gd name="T62" fmla="*/ 2147483647 w 2176"/>
                <a:gd name="T63" fmla="*/ 2147483647 h 1473"/>
                <a:gd name="T64" fmla="*/ 2147483647 w 2176"/>
                <a:gd name="T65" fmla="*/ 2147483647 h 1473"/>
                <a:gd name="T66" fmla="*/ 2147483647 w 2176"/>
                <a:gd name="T67" fmla="*/ 2147483647 h 1473"/>
                <a:gd name="T68" fmla="*/ 2147483647 w 2176"/>
                <a:gd name="T69" fmla="*/ 2147483647 h 1473"/>
                <a:gd name="T70" fmla="*/ 2147483647 w 2176"/>
                <a:gd name="T71" fmla="*/ 2147483647 h 147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76"/>
                <a:gd name="T109" fmla="*/ 0 h 1473"/>
                <a:gd name="T110" fmla="*/ 2176 w 2176"/>
                <a:gd name="T111" fmla="*/ 1473 h 147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76" h="1473">
                  <a:moveTo>
                    <a:pt x="2015" y="65"/>
                  </a:moveTo>
                  <a:cubicBezTo>
                    <a:pt x="1950" y="135"/>
                    <a:pt x="1886" y="205"/>
                    <a:pt x="1817" y="280"/>
                  </a:cubicBezTo>
                  <a:cubicBezTo>
                    <a:pt x="1801" y="246"/>
                    <a:pt x="1789" y="220"/>
                    <a:pt x="1777" y="195"/>
                  </a:cubicBezTo>
                  <a:cubicBezTo>
                    <a:pt x="1718" y="79"/>
                    <a:pt x="1636" y="0"/>
                    <a:pt x="1493" y="6"/>
                  </a:cubicBezTo>
                  <a:cubicBezTo>
                    <a:pt x="1362" y="12"/>
                    <a:pt x="1231" y="6"/>
                    <a:pt x="1101" y="9"/>
                  </a:cubicBezTo>
                  <a:cubicBezTo>
                    <a:pt x="1068" y="9"/>
                    <a:pt x="1034" y="18"/>
                    <a:pt x="1005" y="32"/>
                  </a:cubicBezTo>
                  <a:cubicBezTo>
                    <a:pt x="860" y="103"/>
                    <a:pt x="821" y="243"/>
                    <a:pt x="789" y="383"/>
                  </a:cubicBezTo>
                  <a:cubicBezTo>
                    <a:pt x="779" y="429"/>
                    <a:pt x="763" y="455"/>
                    <a:pt x="719" y="460"/>
                  </a:cubicBezTo>
                  <a:cubicBezTo>
                    <a:pt x="636" y="469"/>
                    <a:pt x="398" y="464"/>
                    <a:pt x="384" y="489"/>
                  </a:cubicBezTo>
                  <a:cubicBezTo>
                    <a:pt x="339" y="456"/>
                    <a:pt x="337" y="455"/>
                    <a:pt x="298" y="412"/>
                  </a:cubicBezTo>
                  <a:cubicBezTo>
                    <a:pt x="308" y="363"/>
                    <a:pt x="333" y="311"/>
                    <a:pt x="319" y="297"/>
                  </a:cubicBezTo>
                  <a:cubicBezTo>
                    <a:pt x="244" y="223"/>
                    <a:pt x="161" y="157"/>
                    <a:pt x="78" y="92"/>
                  </a:cubicBezTo>
                  <a:cubicBezTo>
                    <a:pt x="64" y="81"/>
                    <a:pt x="31" y="81"/>
                    <a:pt x="15" y="90"/>
                  </a:cubicBezTo>
                  <a:cubicBezTo>
                    <a:pt x="4" y="96"/>
                    <a:pt x="0" y="129"/>
                    <a:pt x="6" y="146"/>
                  </a:cubicBezTo>
                  <a:cubicBezTo>
                    <a:pt x="39" y="242"/>
                    <a:pt x="81" y="345"/>
                    <a:pt x="121" y="438"/>
                  </a:cubicBezTo>
                  <a:cubicBezTo>
                    <a:pt x="127" y="453"/>
                    <a:pt x="257" y="443"/>
                    <a:pt x="260" y="444"/>
                  </a:cubicBezTo>
                  <a:cubicBezTo>
                    <a:pt x="275" y="448"/>
                    <a:pt x="330" y="505"/>
                    <a:pt x="362" y="528"/>
                  </a:cubicBezTo>
                  <a:cubicBezTo>
                    <a:pt x="362" y="656"/>
                    <a:pt x="429" y="646"/>
                    <a:pt x="475" y="647"/>
                  </a:cubicBezTo>
                  <a:cubicBezTo>
                    <a:pt x="579" y="652"/>
                    <a:pt x="761" y="632"/>
                    <a:pt x="821" y="623"/>
                  </a:cubicBezTo>
                  <a:cubicBezTo>
                    <a:pt x="899" y="612"/>
                    <a:pt x="940" y="586"/>
                    <a:pt x="950" y="507"/>
                  </a:cubicBezTo>
                  <a:cubicBezTo>
                    <a:pt x="958" y="447"/>
                    <a:pt x="973" y="389"/>
                    <a:pt x="986" y="330"/>
                  </a:cubicBezTo>
                  <a:cubicBezTo>
                    <a:pt x="1007" y="345"/>
                    <a:pt x="1014" y="361"/>
                    <a:pt x="1014" y="376"/>
                  </a:cubicBezTo>
                  <a:cubicBezTo>
                    <a:pt x="1013" y="667"/>
                    <a:pt x="1012" y="1182"/>
                    <a:pt x="1012" y="1473"/>
                  </a:cubicBezTo>
                  <a:cubicBezTo>
                    <a:pt x="1287" y="1473"/>
                    <a:pt x="1287" y="1473"/>
                    <a:pt x="1287" y="1473"/>
                  </a:cubicBezTo>
                  <a:cubicBezTo>
                    <a:pt x="1286" y="1394"/>
                    <a:pt x="1287" y="1093"/>
                    <a:pt x="1288" y="1014"/>
                  </a:cubicBezTo>
                  <a:cubicBezTo>
                    <a:pt x="1289" y="993"/>
                    <a:pt x="1305" y="972"/>
                    <a:pt x="1314" y="951"/>
                  </a:cubicBezTo>
                  <a:cubicBezTo>
                    <a:pt x="1324" y="972"/>
                    <a:pt x="1341" y="991"/>
                    <a:pt x="1343" y="1012"/>
                  </a:cubicBezTo>
                  <a:cubicBezTo>
                    <a:pt x="1346" y="1071"/>
                    <a:pt x="1344" y="1175"/>
                    <a:pt x="1344" y="1235"/>
                  </a:cubicBezTo>
                  <a:cubicBezTo>
                    <a:pt x="1438" y="1235"/>
                    <a:pt x="1523" y="1235"/>
                    <a:pt x="1617" y="1235"/>
                  </a:cubicBezTo>
                  <a:cubicBezTo>
                    <a:pt x="1617" y="942"/>
                    <a:pt x="1617" y="610"/>
                    <a:pt x="1617" y="323"/>
                  </a:cubicBezTo>
                  <a:cubicBezTo>
                    <a:pt x="1646" y="368"/>
                    <a:pt x="1655" y="417"/>
                    <a:pt x="1675" y="461"/>
                  </a:cubicBezTo>
                  <a:cubicBezTo>
                    <a:pt x="1691" y="498"/>
                    <a:pt x="1715" y="554"/>
                    <a:pt x="1742" y="558"/>
                  </a:cubicBezTo>
                  <a:cubicBezTo>
                    <a:pt x="1778" y="564"/>
                    <a:pt x="1872" y="494"/>
                    <a:pt x="1901" y="464"/>
                  </a:cubicBezTo>
                  <a:cubicBezTo>
                    <a:pt x="1991" y="372"/>
                    <a:pt x="2032" y="315"/>
                    <a:pt x="2116" y="217"/>
                  </a:cubicBezTo>
                  <a:cubicBezTo>
                    <a:pt x="2136" y="195"/>
                    <a:pt x="2153" y="171"/>
                    <a:pt x="2176" y="142"/>
                  </a:cubicBezTo>
                  <a:cubicBezTo>
                    <a:pt x="2117" y="114"/>
                    <a:pt x="2068" y="90"/>
                    <a:pt x="2015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Noto Sans"/>
              </a:endParaRPr>
            </a:p>
          </p:txBody>
        </p:sp>
        <p:sp>
          <p:nvSpPr>
            <p:cNvPr id="30" name="Oval 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439879" y="1633179"/>
              <a:ext cx="804627" cy="80336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31" name="Rectangle 30">
              <a:extLst>
                <a:ext uri="{FF2B5EF4-FFF2-40B4-BE49-F238E27FC236}"/>
              </a:extLst>
            </p:cNvPr>
            <p:cNvSpPr/>
            <p:nvPr/>
          </p:nvSpPr>
          <p:spPr>
            <a:xfrm rot="1529257">
              <a:off x="6798382" y="2374620"/>
              <a:ext cx="776060" cy="3032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</p:grpSp>
      <p:grpSp>
        <p:nvGrpSpPr>
          <p:cNvPr id="4100" name="Group 34"/>
          <p:cNvGrpSpPr>
            <a:grpSpLocks/>
          </p:cNvGrpSpPr>
          <p:nvPr/>
        </p:nvGrpSpPr>
        <p:grpSpPr bwMode="auto">
          <a:xfrm>
            <a:off x="6632575" y="2864534"/>
            <a:ext cx="4243388" cy="2232025"/>
            <a:chOff x="3920888" y="3793179"/>
            <a:chExt cx="4242862" cy="2232447"/>
          </a:xfrm>
        </p:grpSpPr>
        <p:sp>
          <p:nvSpPr>
            <p:cNvPr id="34" name="Rectangle 3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387558" y="5723944"/>
              <a:ext cx="776192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38" name="Rectangle 3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519304" y="5723944"/>
              <a:ext cx="776191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39" name="Rectangle 3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51049" y="5723944"/>
              <a:ext cx="776192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40" name="Rectangle 3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782794" y="5723944"/>
              <a:ext cx="777779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41" name="Rectangle 4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920888" y="5723944"/>
              <a:ext cx="776192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43" name="Rectangle 4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820893" y="5334932"/>
              <a:ext cx="342857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44" name="Rectangle 4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952637" y="5334932"/>
              <a:ext cx="776192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45" name="Rectangle 4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084383" y="5334932"/>
              <a:ext cx="776191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46" name="Rectangle 4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216127" y="5334932"/>
              <a:ext cx="776192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47" name="Rectangle 4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354222" y="5334932"/>
              <a:ext cx="776191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48" name="Rectangle 4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387558" y="4947509"/>
              <a:ext cx="776192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49" name="Rectangle 4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519304" y="4947509"/>
              <a:ext cx="776191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50" name="Rectangle 4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51049" y="4947509"/>
              <a:ext cx="776192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51" name="Rectangle 5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782794" y="4947509"/>
              <a:ext cx="777779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53" name="Rectangle 5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820893" y="4568025"/>
              <a:ext cx="342857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54" name="Rectangle 5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952637" y="4568025"/>
              <a:ext cx="776192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55" name="Rectangle 5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084383" y="4568025"/>
              <a:ext cx="776191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56" name="Rectangle 5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387558" y="4171075"/>
              <a:ext cx="776192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57" name="Rectangle 5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519304" y="4171075"/>
              <a:ext cx="776191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59" name="Rectangle 5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820893" y="3793179"/>
              <a:ext cx="342857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  <p:sp>
          <p:nvSpPr>
            <p:cNvPr id="60" name="Rectangle 5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952637" y="3793179"/>
              <a:ext cx="776192" cy="30168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Noto Sans"/>
              </a:endParaRPr>
            </a:p>
          </p:txBody>
        </p:sp>
      </p:grpSp>
      <p:sp>
        <p:nvSpPr>
          <p:cNvPr id="4101" name="TextBox 63"/>
          <p:cNvSpPr txBox="1">
            <a:spLocks noChangeArrowheads="1"/>
          </p:cNvSpPr>
          <p:nvPr/>
        </p:nvSpPr>
        <p:spPr bwMode="auto">
          <a:xfrm>
            <a:off x="503234" y="1224596"/>
            <a:ext cx="21558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6000" b="1" dirty="0">
                <a:solidFill>
                  <a:srgbClr val="C2C923"/>
                </a:solidFill>
                <a:latin typeface="Noto Sans"/>
              </a:rPr>
              <a:t>2019</a:t>
            </a:r>
            <a:endParaRPr lang="en-GB" altLang="ru-RU" sz="6000" b="1" dirty="0">
              <a:solidFill>
                <a:srgbClr val="C2C923"/>
              </a:solidFill>
              <a:latin typeface="Noto Sans"/>
              <a:ea typeface="Noto Sans"/>
              <a:cs typeface="Noto Sans"/>
            </a:endParaRPr>
          </a:p>
        </p:txBody>
      </p:sp>
      <p:sp>
        <p:nvSpPr>
          <p:cNvPr id="4102" name="TextBox 64"/>
          <p:cNvSpPr txBox="1">
            <a:spLocks noChangeArrowheads="1"/>
          </p:cNvSpPr>
          <p:nvPr/>
        </p:nvSpPr>
        <p:spPr bwMode="auto">
          <a:xfrm>
            <a:off x="520692" y="2402839"/>
            <a:ext cx="21177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6000" b="1" dirty="0">
                <a:solidFill>
                  <a:srgbClr val="074D67"/>
                </a:solidFill>
                <a:latin typeface="Noto Sans"/>
              </a:rPr>
              <a:t>2020</a:t>
            </a:r>
            <a:endParaRPr lang="en-GB" altLang="ru-RU" sz="6000" b="1" dirty="0">
              <a:solidFill>
                <a:srgbClr val="074D67"/>
              </a:solidFill>
              <a:latin typeface="Noto Sans"/>
              <a:ea typeface="Noto Sans"/>
              <a:cs typeface="Noto Sans"/>
            </a:endParaRPr>
          </a:p>
        </p:txBody>
      </p:sp>
      <p:sp>
        <p:nvSpPr>
          <p:cNvPr id="4103" name="TextBox 65"/>
          <p:cNvSpPr txBox="1">
            <a:spLocks noChangeArrowheads="1"/>
          </p:cNvSpPr>
          <p:nvPr/>
        </p:nvSpPr>
        <p:spPr bwMode="auto">
          <a:xfrm>
            <a:off x="2770032" y="1322864"/>
            <a:ext cx="48593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dirty="0" smtClean="0">
                <a:latin typeface="Noto Sans"/>
              </a:rPr>
              <a:t>34 ОБЪЕКТА </a:t>
            </a:r>
          </a:p>
          <a:p>
            <a:pPr eaLnBrk="1" hangingPunct="1"/>
            <a:r>
              <a:rPr lang="ru-RU" altLang="ru-RU" sz="2400" dirty="0" smtClean="0">
                <a:latin typeface="Noto Sans"/>
              </a:rPr>
              <a:t>НА 9 166 МЕСТ</a:t>
            </a:r>
            <a:endParaRPr lang="en-GB" altLang="ru-RU" sz="2000" dirty="0">
              <a:latin typeface="Noto Sans"/>
              <a:ea typeface="Noto Sans"/>
              <a:cs typeface="Noto Sans"/>
            </a:endParaRPr>
          </a:p>
        </p:txBody>
      </p:sp>
      <p:sp>
        <p:nvSpPr>
          <p:cNvPr id="4104" name="TextBox 68"/>
          <p:cNvSpPr txBox="1">
            <a:spLocks noChangeArrowheads="1"/>
          </p:cNvSpPr>
          <p:nvPr/>
        </p:nvSpPr>
        <p:spPr bwMode="auto">
          <a:xfrm>
            <a:off x="441325" y="3585528"/>
            <a:ext cx="24526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6000" b="1" dirty="0">
                <a:solidFill>
                  <a:srgbClr val="CB1B4A"/>
                </a:solidFill>
                <a:latin typeface="Noto Sans"/>
              </a:rPr>
              <a:t>2021</a:t>
            </a:r>
            <a:endParaRPr lang="en-GB" altLang="ru-RU" sz="6000" b="1" dirty="0">
              <a:solidFill>
                <a:srgbClr val="CB1B4A"/>
              </a:solidFill>
              <a:latin typeface="Noto Sans"/>
              <a:ea typeface="Noto Sans"/>
              <a:cs typeface="Noto Sans"/>
            </a:endParaRPr>
          </a:p>
        </p:txBody>
      </p:sp>
      <p:sp>
        <p:nvSpPr>
          <p:cNvPr id="52" name="TextBox 51">
            <a:extLst>
              <a:ext uri="{FF2B5EF4-FFF2-40B4-BE49-F238E27FC236}"/>
            </a:extLst>
          </p:cNvPr>
          <p:cNvSpPr txBox="1"/>
          <p:nvPr/>
        </p:nvSpPr>
        <p:spPr>
          <a:xfrm>
            <a:off x="403225" y="4738053"/>
            <a:ext cx="245268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42AFB6"/>
                </a:solidFill>
                <a:latin typeface="Noto Sans"/>
              </a:rPr>
              <a:t>2022</a:t>
            </a:r>
            <a:endParaRPr lang="en-GB" sz="6000" b="1" dirty="0">
              <a:solidFill>
                <a:srgbClr val="42AFB6"/>
              </a:solidFill>
              <a:latin typeface="Noto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106" name="TextBox 62"/>
          <p:cNvSpPr txBox="1">
            <a:spLocks noChangeArrowheads="1"/>
          </p:cNvSpPr>
          <p:nvPr/>
        </p:nvSpPr>
        <p:spPr bwMode="auto">
          <a:xfrm>
            <a:off x="2760345" y="4853624"/>
            <a:ext cx="3990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dirty="0" smtClean="0">
                <a:latin typeface="Noto Sans"/>
              </a:rPr>
              <a:t>12 ОБЪЕКТОВ </a:t>
            </a:r>
          </a:p>
          <a:p>
            <a:pPr eaLnBrk="1" hangingPunct="1"/>
            <a:r>
              <a:rPr lang="ru-RU" altLang="ru-RU" sz="2400" dirty="0" smtClean="0">
                <a:latin typeface="Noto Sans"/>
              </a:rPr>
              <a:t>НА 3 221 МЕСТО</a:t>
            </a:r>
            <a:endParaRPr lang="en-GB" altLang="ru-RU" sz="2000" dirty="0">
              <a:latin typeface="Noto Sans"/>
              <a:ea typeface="Noto Sans"/>
              <a:cs typeface="Noto Sans"/>
            </a:endParaRPr>
          </a:p>
        </p:txBody>
      </p:sp>
      <p:sp>
        <p:nvSpPr>
          <p:cNvPr id="4107" name="TextBox 69"/>
          <p:cNvSpPr txBox="1">
            <a:spLocks noChangeArrowheads="1"/>
          </p:cNvSpPr>
          <p:nvPr/>
        </p:nvSpPr>
        <p:spPr bwMode="auto">
          <a:xfrm>
            <a:off x="2778126" y="2495868"/>
            <a:ext cx="3990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dirty="0" smtClean="0">
                <a:latin typeface="Noto Sans"/>
              </a:rPr>
              <a:t>39 ОБЪЕКТОВ </a:t>
            </a:r>
          </a:p>
          <a:p>
            <a:pPr eaLnBrk="1" hangingPunct="1"/>
            <a:r>
              <a:rPr lang="ru-RU" altLang="ru-RU" sz="2400" dirty="0" smtClean="0">
                <a:latin typeface="Noto Sans"/>
              </a:rPr>
              <a:t>НА 10 309 МЕСТ</a:t>
            </a:r>
            <a:endParaRPr lang="en-GB" altLang="ru-RU" sz="2400" dirty="0">
              <a:latin typeface="Noto Sans"/>
              <a:ea typeface="Noto Sans"/>
              <a:cs typeface="Noto Sans"/>
            </a:endParaRPr>
          </a:p>
        </p:txBody>
      </p:sp>
      <p:sp>
        <p:nvSpPr>
          <p:cNvPr id="4108" name="TextBox 70"/>
          <p:cNvSpPr txBox="1">
            <a:spLocks noChangeArrowheads="1"/>
          </p:cNvSpPr>
          <p:nvPr/>
        </p:nvSpPr>
        <p:spPr bwMode="auto">
          <a:xfrm>
            <a:off x="2783523" y="3672312"/>
            <a:ext cx="3990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dirty="0" smtClean="0">
                <a:latin typeface="Noto Sans"/>
              </a:rPr>
              <a:t>25 ОБЪЕКТОВ </a:t>
            </a:r>
          </a:p>
          <a:p>
            <a:pPr eaLnBrk="1" hangingPunct="1"/>
            <a:r>
              <a:rPr lang="ru-RU" altLang="ru-RU" sz="2400" dirty="0" smtClean="0">
                <a:latin typeface="Noto Sans"/>
              </a:rPr>
              <a:t>НА 8 889 МЕСТ</a:t>
            </a:r>
            <a:endParaRPr lang="en-GB" altLang="ru-RU" sz="2400" dirty="0">
              <a:latin typeface="Noto Sans"/>
              <a:ea typeface="Noto Sans"/>
              <a:cs typeface="Noto Sans"/>
            </a:endParaRPr>
          </a:p>
        </p:txBody>
      </p:sp>
      <p:sp>
        <p:nvSpPr>
          <p:cNvPr id="64" name="Rectangle 11">
            <a:extLst>
              <a:ext uri="{FF2B5EF4-FFF2-40B4-BE49-F238E27FC236}">
                <a16:creationId xmlns="" xmlns:a16="http://schemas.microsoft.com/office/drawing/2014/main" id="{AEAD62C7-7932-41A2-B5E9-59F44F4DBB56}"/>
              </a:ext>
            </a:extLst>
          </p:cNvPr>
          <p:cNvSpPr/>
          <p:nvPr/>
        </p:nvSpPr>
        <p:spPr>
          <a:xfrm>
            <a:off x="2653155" y="1445418"/>
            <a:ext cx="113622" cy="6046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282F39"/>
              </a:solidFill>
            </a:endParaRPr>
          </a:p>
        </p:txBody>
      </p:sp>
      <p:sp>
        <p:nvSpPr>
          <p:cNvPr id="65" name="Rectangle 11">
            <a:extLst>
              <a:ext uri="{FF2B5EF4-FFF2-40B4-BE49-F238E27FC236}">
                <a16:creationId xmlns="" xmlns:a16="http://schemas.microsoft.com/office/drawing/2014/main" id="{AEAD62C7-7932-41A2-B5E9-59F44F4DBB56}"/>
              </a:ext>
            </a:extLst>
          </p:cNvPr>
          <p:cNvSpPr/>
          <p:nvPr/>
        </p:nvSpPr>
        <p:spPr>
          <a:xfrm>
            <a:off x="2646805" y="2624068"/>
            <a:ext cx="113622" cy="618292"/>
          </a:xfrm>
          <a:prstGeom prst="rect">
            <a:avLst/>
          </a:prstGeom>
          <a:solidFill>
            <a:srgbClr val="074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282F39"/>
              </a:solidFill>
            </a:endParaRPr>
          </a:p>
        </p:txBody>
      </p:sp>
      <p:sp>
        <p:nvSpPr>
          <p:cNvPr id="66" name="Rectangle 11">
            <a:extLst>
              <a:ext uri="{FF2B5EF4-FFF2-40B4-BE49-F238E27FC236}">
                <a16:creationId xmlns="" xmlns:a16="http://schemas.microsoft.com/office/drawing/2014/main" id="{AEAD62C7-7932-41A2-B5E9-59F44F4DBB56}"/>
              </a:ext>
            </a:extLst>
          </p:cNvPr>
          <p:cNvSpPr/>
          <p:nvPr/>
        </p:nvSpPr>
        <p:spPr>
          <a:xfrm>
            <a:off x="2653155" y="3788341"/>
            <a:ext cx="107272" cy="617656"/>
          </a:xfrm>
          <a:prstGeom prst="rect">
            <a:avLst/>
          </a:prstGeom>
          <a:solidFill>
            <a:srgbClr val="CB1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282F39"/>
              </a:solidFill>
            </a:endParaRPr>
          </a:p>
        </p:txBody>
      </p:sp>
      <p:sp>
        <p:nvSpPr>
          <p:cNvPr id="67" name="Rectangle 11">
            <a:extLst>
              <a:ext uri="{FF2B5EF4-FFF2-40B4-BE49-F238E27FC236}">
                <a16:creationId xmlns="" xmlns:a16="http://schemas.microsoft.com/office/drawing/2014/main" id="{AEAD62C7-7932-41A2-B5E9-59F44F4DBB56}"/>
              </a:ext>
            </a:extLst>
          </p:cNvPr>
          <p:cNvSpPr/>
          <p:nvPr/>
        </p:nvSpPr>
        <p:spPr>
          <a:xfrm>
            <a:off x="2653155" y="4961353"/>
            <a:ext cx="113622" cy="618179"/>
          </a:xfrm>
          <a:prstGeom prst="rect">
            <a:avLst/>
          </a:prstGeom>
          <a:solidFill>
            <a:srgbClr val="42A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282F39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0" y="6301859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>
                <a:solidFill>
                  <a:schemeClr val="bg1">
                    <a:lumMod val="65000"/>
                  </a:schemeClr>
                </a:solidFill>
                <a:latin typeface="Noto Sans"/>
                <a:ea typeface="Noto Sans"/>
                <a:cs typeface="Noto Sans"/>
              </a:rPr>
              <a:t>по состоянию на 1 октября 2020 года</a:t>
            </a:r>
            <a:endParaRPr lang="en-US" altLang="ru-RU" dirty="0">
              <a:solidFill>
                <a:schemeClr val="bg1">
                  <a:lumMod val="65000"/>
                </a:schemeClr>
              </a:solidFill>
              <a:latin typeface="Noto Sans"/>
              <a:ea typeface="Noto Sans"/>
              <a:cs typeface="Noto Sans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613524" y="5114144"/>
            <a:ext cx="43878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chemeClr val="bg1">
                    <a:lumMod val="50000"/>
                  </a:schemeClr>
                </a:solidFill>
                <a:latin typeface="Noto Sans"/>
                <a:ea typeface="Noto Sans"/>
                <a:cs typeface="Noto Sans"/>
              </a:rPr>
              <a:t>56% ОТ ВСЕХ ПРОЕКТОВ РЕАЛИЗУЮТСЯ </a:t>
            </a:r>
          </a:p>
          <a:p>
            <a:pPr algn="ctr"/>
            <a:r>
              <a:rPr lang="ru-RU" altLang="ru-RU" sz="1600" b="1" dirty="0" smtClean="0">
                <a:solidFill>
                  <a:schemeClr val="bg1">
                    <a:lumMod val="50000"/>
                  </a:schemeClr>
                </a:solidFill>
                <a:latin typeface="Noto Sans"/>
                <a:ea typeface="Noto Sans"/>
                <a:cs typeface="Noto Sans"/>
              </a:rPr>
              <a:t>ЗА СЧЕТ ЧАСТНЫХ ИНВЕСТИЦИЙ</a:t>
            </a:r>
            <a:endParaRPr lang="en-US" altLang="ru-RU" sz="1600" b="1" dirty="0">
              <a:solidFill>
                <a:schemeClr val="bg1">
                  <a:lumMod val="50000"/>
                </a:schemeClr>
              </a:solidFill>
              <a:latin typeface="Noto Sans"/>
              <a:ea typeface="Noto Sans"/>
              <a:cs typeface="Noto San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692658" y="6233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Noto Sans"/>
              </a:rPr>
              <a:t>8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15585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80F59EE4-1FAD-424C-AF4C-C01F9BD8B9FB}"/>
              </a:ext>
            </a:extLst>
          </p:cNvPr>
          <p:cNvSpPr/>
          <p:nvPr/>
        </p:nvSpPr>
        <p:spPr>
          <a:xfrm>
            <a:off x="5839934" y="5145108"/>
            <a:ext cx="4673600" cy="6086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07E5FBF5-5CC1-4FB7-B3B8-D5AC8C8CCA90}"/>
              </a:ext>
            </a:extLst>
          </p:cNvPr>
          <p:cNvSpPr txBox="1"/>
          <p:nvPr/>
        </p:nvSpPr>
        <p:spPr>
          <a:xfrm>
            <a:off x="118907" y="108716"/>
            <a:ext cx="10764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50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АПГРЕЙД ПРОГРАММ</a:t>
            </a:r>
            <a:endParaRPr lang="en-GB" sz="50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xmlns="" id="{5348BD9B-8CA7-47F3-A916-39301924577E}"/>
              </a:ext>
            </a:extLst>
          </p:cNvPr>
          <p:cNvSpPr/>
          <p:nvPr/>
        </p:nvSpPr>
        <p:spPr>
          <a:xfrm rot="15300000" flipH="1">
            <a:off x="3955146" y="1478018"/>
            <a:ext cx="4281705" cy="4281705"/>
          </a:xfrm>
          <a:prstGeom prst="blockArc">
            <a:avLst>
              <a:gd name="adj1" fmla="val 9123518"/>
              <a:gd name="adj2" fmla="val 21023171"/>
              <a:gd name="adj3" fmla="val 1442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Circular 6">
            <a:extLst>
              <a:ext uri="{FF2B5EF4-FFF2-40B4-BE49-F238E27FC236}">
                <a16:creationId xmlns:a16="http://schemas.microsoft.com/office/drawing/2014/main" xmlns="" id="{B3CC4F49-603B-43BE-9F28-FB3E297ABE62}"/>
              </a:ext>
            </a:extLst>
          </p:cNvPr>
          <p:cNvSpPr/>
          <p:nvPr/>
        </p:nvSpPr>
        <p:spPr>
          <a:xfrm rot="5232764" flipH="1">
            <a:off x="3654587" y="1177459"/>
            <a:ext cx="4882826" cy="4882826"/>
          </a:xfrm>
          <a:prstGeom prst="circularArrow">
            <a:avLst>
              <a:gd name="adj1" fmla="val 12500"/>
              <a:gd name="adj2" fmla="val 1097609"/>
              <a:gd name="adj3" fmla="val 20457681"/>
              <a:gd name="adj4" fmla="val 10800000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B6D186D-2AA8-4752-AD62-E026E3B815C0}"/>
              </a:ext>
            </a:extLst>
          </p:cNvPr>
          <p:cNvSpPr/>
          <p:nvPr/>
        </p:nvSpPr>
        <p:spPr>
          <a:xfrm>
            <a:off x="-4" y="5145108"/>
            <a:ext cx="6200971" cy="6086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0C3D4773-E057-4325-8B1D-C277308E2CA9}"/>
              </a:ext>
            </a:extLst>
          </p:cNvPr>
          <p:cNvSpPr/>
          <p:nvPr/>
        </p:nvSpPr>
        <p:spPr>
          <a:xfrm rot="13500000">
            <a:off x="9951720" y="4994790"/>
            <a:ext cx="909320" cy="90932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0E976C4A-2116-489E-82C9-932749A1858C}"/>
              </a:ext>
            </a:extLst>
          </p:cNvPr>
          <p:cNvGrpSpPr/>
          <p:nvPr/>
        </p:nvGrpSpPr>
        <p:grpSpPr>
          <a:xfrm>
            <a:off x="5448684" y="2622326"/>
            <a:ext cx="1504566" cy="1937198"/>
            <a:chOff x="2050732" y="1266266"/>
            <a:chExt cx="3359467" cy="4325468"/>
          </a:xfrm>
          <a:solidFill>
            <a:schemeClr val="tx1"/>
          </a:solidFill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xmlns="" id="{D584D88C-EEDA-4F3F-B2EC-FE2D08CB334A}"/>
                </a:ext>
              </a:extLst>
            </p:cNvPr>
            <p:cNvGrpSpPr/>
            <p:nvPr/>
          </p:nvGrpSpPr>
          <p:grpSpPr>
            <a:xfrm>
              <a:off x="2050732" y="1266266"/>
              <a:ext cx="3359467" cy="4325468"/>
              <a:chOff x="5230813" y="2312988"/>
              <a:chExt cx="1733550" cy="2232025"/>
            </a:xfrm>
            <a:grpFill/>
          </p:grpSpPr>
          <p:sp>
            <p:nvSpPr>
              <p:cNvPr id="80" name="Freeform 6">
                <a:extLst>
                  <a:ext uri="{FF2B5EF4-FFF2-40B4-BE49-F238E27FC236}">
                    <a16:creationId xmlns:a16="http://schemas.microsoft.com/office/drawing/2014/main" xmlns="" id="{59E9C4D4-CC29-4D87-ACC8-0C249B9C8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3513" y="4191001"/>
                <a:ext cx="41275" cy="60325"/>
              </a:xfrm>
              <a:custGeom>
                <a:avLst/>
                <a:gdLst>
                  <a:gd name="T0" fmla="*/ 0 w 13"/>
                  <a:gd name="T1" fmla="*/ 3 h 19"/>
                  <a:gd name="T2" fmla="*/ 4 w 13"/>
                  <a:gd name="T3" fmla="*/ 0 h 19"/>
                  <a:gd name="T4" fmla="*/ 10 w 13"/>
                  <a:gd name="T5" fmla="*/ 5 h 19"/>
                  <a:gd name="T6" fmla="*/ 5 w 13"/>
                  <a:gd name="T7" fmla="*/ 18 h 19"/>
                  <a:gd name="T8" fmla="*/ 0 w 13"/>
                  <a:gd name="T9" fmla="*/ 15 h 19"/>
                  <a:gd name="T10" fmla="*/ 0 w 13"/>
                  <a:gd name="T1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9">
                    <a:moveTo>
                      <a:pt x="0" y="3"/>
                    </a:moveTo>
                    <a:cubicBezTo>
                      <a:pt x="2" y="2"/>
                      <a:pt x="3" y="1"/>
                      <a:pt x="4" y="0"/>
                    </a:cubicBezTo>
                    <a:cubicBezTo>
                      <a:pt x="6" y="2"/>
                      <a:pt x="8" y="3"/>
                      <a:pt x="10" y="5"/>
                    </a:cubicBezTo>
                    <a:cubicBezTo>
                      <a:pt x="13" y="10"/>
                      <a:pt x="11" y="17"/>
                      <a:pt x="5" y="18"/>
                    </a:cubicBezTo>
                    <a:cubicBezTo>
                      <a:pt x="4" y="19"/>
                      <a:pt x="2" y="17"/>
                      <a:pt x="0" y="15"/>
                    </a:cubicBezTo>
                    <a:cubicBezTo>
                      <a:pt x="7" y="11"/>
                      <a:pt x="5" y="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">
                <a:extLst>
                  <a:ext uri="{FF2B5EF4-FFF2-40B4-BE49-F238E27FC236}">
                    <a16:creationId xmlns:a16="http://schemas.microsoft.com/office/drawing/2014/main" xmlns="" id="{01D0E7E2-90A7-480E-BFD2-D283AF237D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944813"/>
                <a:ext cx="28575" cy="34925"/>
              </a:xfrm>
              <a:custGeom>
                <a:avLst/>
                <a:gdLst>
                  <a:gd name="T0" fmla="*/ 0 w 9"/>
                  <a:gd name="T1" fmla="*/ 10 h 11"/>
                  <a:gd name="T2" fmla="*/ 2 w 9"/>
                  <a:gd name="T3" fmla="*/ 1 h 11"/>
                  <a:gd name="T4" fmla="*/ 8 w 9"/>
                  <a:gd name="T5" fmla="*/ 1 h 11"/>
                  <a:gd name="T6" fmla="*/ 9 w 9"/>
                  <a:gd name="T7" fmla="*/ 3 h 11"/>
                  <a:gd name="T8" fmla="*/ 8 w 9"/>
                  <a:gd name="T9" fmla="*/ 4 h 11"/>
                  <a:gd name="T10" fmla="*/ 2 w 9"/>
                  <a:gd name="T11" fmla="*/ 11 h 11"/>
                  <a:gd name="T12" fmla="*/ 0 w 9"/>
                  <a:gd name="T13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0" y="10"/>
                    </a:moveTo>
                    <a:cubicBezTo>
                      <a:pt x="1" y="7"/>
                      <a:pt x="1" y="4"/>
                      <a:pt x="2" y="1"/>
                    </a:cubicBezTo>
                    <a:cubicBezTo>
                      <a:pt x="2" y="0"/>
                      <a:pt x="6" y="1"/>
                      <a:pt x="8" y="1"/>
                    </a:cubicBezTo>
                    <a:cubicBezTo>
                      <a:pt x="9" y="1"/>
                      <a:pt x="9" y="2"/>
                      <a:pt x="9" y="3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3" y="3"/>
                      <a:pt x="2" y="7"/>
                      <a:pt x="2" y="11"/>
                    </a:cubicBezTo>
                    <a:cubicBezTo>
                      <a:pt x="1" y="11"/>
                      <a:pt x="1" y="10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">
                <a:extLst>
                  <a:ext uri="{FF2B5EF4-FFF2-40B4-BE49-F238E27FC236}">
                    <a16:creationId xmlns:a16="http://schemas.microsoft.com/office/drawing/2014/main" xmlns="" id="{822373FC-4B4F-46D9-A0C9-6ADD0B56BE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101" y="3649663"/>
                <a:ext cx="622300" cy="611188"/>
              </a:xfrm>
              <a:custGeom>
                <a:avLst/>
                <a:gdLst>
                  <a:gd name="T0" fmla="*/ 145 w 195"/>
                  <a:gd name="T1" fmla="*/ 111 h 192"/>
                  <a:gd name="T2" fmla="*/ 109 w 195"/>
                  <a:gd name="T3" fmla="*/ 179 h 192"/>
                  <a:gd name="T4" fmla="*/ 82 w 195"/>
                  <a:gd name="T5" fmla="*/ 183 h 192"/>
                  <a:gd name="T6" fmla="*/ 7 w 195"/>
                  <a:gd name="T7" fmla="*/ 107 h 192"/>
                  <a:gd name="T8" fmla="*/ 6 w 195"/>
                  <a:gd name="T9" fmla="*/ 84 h 192"/>
                  <a:gd name="T10" fmla="*/ 30 w 195"/>
                  <a:gd name="T11" fmla="*/ 85 h 192"/>
                  <a:gd name="T12" fmla="*/ 87 w 195"/>
                  <a:gd name="T13" fmla="*/ 142 h 192"/>
                  <a:gd name="T14" fmla="*/ 91 w 195"/>
                  <a:gd name="T15" fmla="*/ 146 h 192"/>
                  <a:gd name="T16" fmla="*/ 102 w 195"/>
                  <a:gd name="T17" fmla="*/ 124 h 192"/>
                  <a:gd name="T18" fmla="*/ 148 w 195"/>
                  <a:gd name="T19" fmla="*/ 39 h 192"/>
                  <a:gd name="T20" fmla="*/ 163 w 195"/>
                  <a:gd name="T21" fmla="*/ 11 h 192"/>
                  <a:gd name="T22" fmla="*/ 185 w 195"/>
                  <a:gd name="T23" fmla="*/ 3 h 192"/>
                  <a:gd name="T24" fmla="*/ 191 w 195"/>
                  <a:gd name="T25" fmla="*/ 26 h 192"/>
                  <a:gd name="T26" fmla="*/ 162 w 195"/>
                  <a:gd name="T27" fmla="*/ 79 h 192"/>
                  <a:gd name="T28" fmla="*/ 145 w 195"/>
                  <a:gd name="T29" fmla="*/ 11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5" h="192">
                    <a:moveTo>
                      <a:pt x="145" y="111"/>
                    </a:moveTo>
                    <a:cubicBezTo>
                      <a:pt x="133" y="134"/>
                      <a:pt x="121" y="157"/>
                      <a:pt x="109" y="179"/>
                    </a:cubicBezTo>
                    <a:cubicBezTo>
                      <a:pt x="103" y="190"/>
                      <a:pt x="91" y="192"/>
                      <a:pt x="82" y="183"/>
                    </a:cubicBezTo>
                    <a:cubicBezTo>
                      <a:pt x="57" y="158"/>
                      <a:pt x="32" y="132"/>
                      <a:pt x="7" y="107"/>
                    </a:cubicBezTo>
                    <a:cubicBezTo>
                      <a:pt x="0" y="100"/>
                      <a:pt x="1" y="89"/>
                      <a:pt x="6" y="84"/>
                    </a:cubicBezTo>
                    <a:cubicBezTo>
                      <a:pt x="13" y="77"/>
                      <a:pt x="23" y="78"/>
                      <a:pt x="30" y="85"/>
                    </a:cubicBezTo>
                    <a:cubicBezTo>
                      <a:pt x="49" y="104"/>
                      <a:pt x="68" y="123"/>
                      <a:pt x="87" y="142"/>
                    </a:cubicBezTo>
                    <a:cubicBezTo>
                      <a:pt x="88" y="143"/>
                      <a:pt x="89" y="144"/>
                      <a:pt x="91" y="146"/>
                    </a:cubicBezTo>
                    <a:cubicBezTo>
                      <a:pt x="95" y="138"/>
                      <a:pt x="98" y="131"/>
                      <a:pt x="102" y="124"/>
                    </a:cubicBezTo>
                    <a:cubicBezTo>
                      <a:pt x="117" y="96"/>
                      <a:pt x="132" y="68"/>
                      <a:pt x="148" y="39"/>
                    </a:cubicBezTo>
                    <a:cubicBezTo>
                      <a:pt x="153" y="30"/>
                      <a:pt x="158" y="20"/>
                      <a:pt x="163" y="11"/>
                    </a:cubicBezTo>
                    <a:cubicBezTo>
                      <a:pt x="168" y="1"/>
                      <a:pt x="178" y="0"/>
                      <a:pt x="185" y="3"/>
                    </a:cubicBezTo>
                    <a:cubicBezTo>
                      <a:pt x="193" y="7"/>
                      <a:pt x="195" y="18"/>
                      <a:pt x="191" y="26"/>
                    </a:cubicBezTo>
                    <a:cubicBezTo>
                      <a:pt x="182" y="44"/>
                      <a:pt x="172" y="62"/>
                      <a:pt x="162" y="79"/>
                    </a:cubicBezTo>
                    <a:cubicBezTo>
                      <a:pt x="161" y="82"/>
                      <a:pt x="149" y="105"/>
                      <a:pt x="145" y="1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9">
                <a:extLst>
                  <a:ext uri="{FF2B5EF4-FFF2-40B4-BE49-F238E27FC236}">
                    <a16:creationId xmlns:a16="http://schemas.microsoft.com/office/drawing/2014/main" xmlns="" id="{BA4AD97A-4FB9-405E-BAA6-70BFAC2C01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0813" y="2312988"/>
                <a:ext cx="1733550" cy="2232025"/>
              </a:xfrm>
              <a:custGeom>
                <a:avLst/>
                <a:gdLst>
                  <a:gd name="T0" fmla="*/ 519 w 543"/>
                  <a:gd name="T1" fmla="*/ 420 h 700"/>
                  <a:gd name="T2" fmla="*/ 452 w 543"/>
                  <a:gd name="T3" fmla="*/ 344 h 700"/>
                  <a:gd name="T4" fmla="*/ 451 w 543"/>
                  <a:gd name="T5" fmla="*/ 131 h 700"/>
                  <a:gd name="T6" fmla="*/ 353 w 543"/>
                  <a:gd name="T7" fmla="*/ 120 h 700"/>
                  <a:gd name="T8" fmla="*/ 350 w 543"/>
                  <a:gd name="T9" fmla="*/ 120 h 700"/>
                  <a:gd name="T10" fmla="*/ 347 w 543"/>
                  <a:gd name="T11" fmla="*/ 93 h 700"/>
                  <a:gd name="T12" fmla="*/ 309 w 543"/>
                  <a:gd name="T13" fmla="*/ 76 h 700"/>
                  <a:gd name="T14" fmla="*/ 273 w 543"/>
                  <a:gd name="T15" fmla="*/ 18 h 700"/>
                  <a:gd name="T16" fmla="*/ 261 w 543"/>
                  <a:gd name="T17" fmla="*/ 10 h 700"/>
                  <a:gd name="T18" fmla="*/ 234 w 543"/>
                  <a:gd name="T19" fmla="*/ 2 h 700"/>
                  <a:gd name="T20" fmla="*/ 231 w 543"/>
                  <a:gd name="T21" fmla="*/ 2 h 700"/>
                  <a:gd name="T22" fmla="*/ 150 w 543"/>
                  <a:gd name="T23" fmla="*/ 69 h 700"/>
                  <a:gd name="T24" fmla="*/ 123 w 543"/>
                  <a:gd name="T25" fmla="*/ 75 h 700"/>
                  <a:gd name="T26" fmla="*/ 105 w 543"/>
                  <a:gd name="T27" fmla="*/ 114 h 700"/>
                  <a:gd name="T28" fmla="*/ 18 w 543"/>
                  <a:gd name="T29" fmla="*/ 120 h 700"/>
                  <a:gd name="T30" fmla="*/ 0 w 543"/>
                  <a:gd name="T31" fmla="*/ 371 h 700"/>
                  <a:gd name="T32" fmla="*/ 0 w 543"/>
                  <a:gd name="T33" fmla="*/ 606 h 700"/>
                  <a:gd name="T34" fmla="*/ 0 w 543"/>
                  <a:gd name="T35" fmla="*/ 607 h 700"/>
                  <a:gd name="T36" fmla="*/ 19 w 543"/>
                  <a:gd name="T37" fmla="*/ 621 h 700"/>
                  <a:gd name="T38" fmla="*/ 206 w 543"/>
                  <a:gd name="T39" fmla="*/ 625 h 700"/>
                  <a:gd name="T40" fmla="*/ 321 w 543"/>
                  <a:gd name="T41" fmla="*/ 695 h 700"/>
                  <a:gd name="T42" fmla="*/ 478 w 543"/>
                  <a:gd name="T43" fmla="*/ 651 h 700"/>
                  <a:gd name="T44" fmla="*/ 538 w 543"/>
                  <a:gd name="T45" fmla="*/ 473 h 700"/>
                  <a:gd name="T46" fmla="*/ 215 w 543"/>
                  <a:gd name="T47" fmla="*/ 35 h 700"/>
                  <a:gd name="T48" fmla="*/ 255 w 543"/>
                  <a:gd name="T49" fmla="*/ 45 h 700"/>
                  <a:gd name="T50" fmla="*/ 261 w 543"/>
                  <a:gd name="T51" fmla="*/ 51 h 700"/>
                  <a:gd name="T52" fmla="*/ 271 w 543"/>
                  <a:gd name="T53" fmla="*/ 76 h 700"/>
                  <a:gd name="T54" fmla="*/ 181 w 543"/>
                  <a:gd name="T55" fmla="*/ 75 h 700"/>
                  <a:gd name="T56" fmla="*/ 137 w 543"/>
                  <a:gd name="T57" fmla="*/ 107 h 700"/>
                  <a:gd name="T58" fmla="*/ 309 w 543"/>
                  <a:gd name="T59" fmla="*/ 108 h 700"/>
                  <a:gd name="T60" fmla="*/ 315 w 543"/>
                  <a:gd name="T61" fmla="*/ 160 h 700"/>
                  <a:gd name="T62" fmla="*/ 261 w 543"/>
                  <a:gd name="T63" fmla="*/ 166 h 700"/>
                  <a:gd name="T64" fmla="*/ 136 w 543"/>
                  <a:gd name="T65" fmla="*/ 160 h 700"/>
                  <a:gd name="T66" fmla="*/ 183 w 543"/>
                  <a:gd name="T67" fmla="*/ 588 h 700"/>
                  <a:gd name="T68" fmla="*/ 32 w 543"/>
                  <a:gd name="T69" fmla="*/ 290 h 700"/>
                  <a:gd name="T70" fmla="*/ 38 w 543"/>
                  <a:gd name="T71" fmla="*/ 152 h 700"/>
                  <a:gd name="T72" fmla="*/ 105 w 543"/>
                  <a:gd name="T73" fmla="*/ 158 h 700"/>
                  <a:gd name="T74" fmla="*/ 123 w 543"/>
                  <a:gd name="T75" fmla="*/ 197 h 700"/>
                  <a:gd name="T76" fmla="*/ 329 w 543"/>
                  <a:gd name="T77" fmla="*/ 197 h 700"/>
                  <a:gd name="T78" fmla="*/ 347 w 543"/>
                  <a:gd name="T79" fmla="*/ 158 h 700"/>
                  <a:gd name="T80" fmla="*/ 382 w 543"/>
                  <a:gd name="T81" fmla="*/ 152 h 700"/>
                  <a:gd name="T82" fmla="*/ 420 w 543"/>
                  <a:gd name="T83" fmla="*/ 157 h 700"/>
                  <a:gd name="T84" fmla="*/ 420 w 543"/>
                  <a:gd name="T85" fmla="*/ 327 h 700"/>
                  <a:gd name="T86" fmla="*/ 404 w 543"/>
                  <a:gd name="T87" fmla="*/ 329 h 700"/>
                  <a:gd name="T88" fmla="*/ 276 w 543"/>
                  <a:gd name="T89" fmla="*/ 339 h 700"/>
                  <a:gd name="T90" fmla="*/ 175 w 543"/>
                  <a:gd name="T91" fmla="*/ 452 h 700"/>
                  <a:gd name="T92" fmla="*/ 507 w 543"/>
                  <a:gd name="T93" fmla="*/ 536 h 700"/>
                  <a:gd name="T94" fmla="*/ 391 w 543"/>
                  <a:gd name="T95" fmla="*/ 661 h 700"/>
                  <a:gd name="T96" fmla="*/ 282 w 543"/>
                  <a:gd name="T97" fmla="*/ 648 h 700"/>
                  <a:gd name="T98" fmla="*/ 211 w 543"/>
                  <a:gd name="T99" fmla="*/ 572 h 700"/>
                  <a:gd name="T100" fmla="*/ 278 w 543"/>
                  <a:gd name="T101" fmla="*/ 374 h 700"/>
                  <a:gd name="T102" fmla="*/ 481 w 543"/>
                  <a:gd name="T103" fmla="*/ 421 h 700"/>
                  <a:gd name="T104" fmla="*/ 507 w 543"/>
                  <a:gd name="T105" fmla="*/ 536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3" h="700">
                    <a:moveTo>
                      <a:pt x="538" y="473"/>
                    </a:moveTo>
                    <a:cubicBezTo>
                      <a:pt x="534" y="454"/>
                      <a:pt x="528" y="437"/>
                      <a:pt x="519" y="420"/>
                    </a:cubicBezTo>
                    <a:cubicBezTo>
                      <a:pt x="504" y="393"/>
                      <a:pt x="483" y="370"/>
                      <a:pt x="457" y="353"/>
                    </a:cubicBezTo>
                    <a:cubicBezTo>
                      <a:pt x="453" y="351"/>
                      <a:pt x="452" y="348"/>
                      <a:pt x="452" y="344"/>
                    </a:cubicBezTo>
                    <a:cubicBezTo>
                      <a:pt x="452" y="276"/>
                      <a:pt x="452" y="208"/>
                      <a:pt x="452" y="140"/>
                    </a:cubicBezTo>
                    <a:cubicBezTo>
                      <a:pt x="452" y="137"/>
                      <a:pt x="452" y="134"/>
                      <a:pt x="451" y="131"/>
                    </a:cubicBezTo>
                    <a:cubicBezTo>
                      <a:pt x="448" y="123"/>
                      <a:pt x="442" y="120"/>
                      <a:pt x="434" y="120"/>
                    </a:cubicBezTo>
                    <a:cubicBezTo>
                      <a:pt x="407" y="120"/>
                      <a:pt x="380" y="120"/>
                      <a:pt x="353" y="120"/>
                    </a:cubicBezTo>
                    <a:cubicBezTo>
                      <a:pt x="352" y="120"/>
                      <a:pt x="351" y="120"/>
                      <a:pt x="350" y="120"/>
                    </a:cubicBezTo>
                    <a:cubicBezTo>
                      <a:pt x="350" y="120"/>
                      <a:pt x="350" y="120"/>
                      <a:pt x="350" y="120"/>
                    </a:cubicBezTo>
                    <a:cubicBezTo>
                      <a:pt x="347" y="120"/>
                      <a:pt x="347" y="119"/>
                      <a:pt x="347" y="114"/>
                    </a:cubicBezTo>
                    <a:cubicBezTo>
                      <a:pt x="347" y="107"/>
                      <a:pt x="347" y="100"/>
                      <a:pt x="347" y="93"/>
                    </a:cubicBezTo>
                    <a:cubicBezTo>
                      <a:pt x="347" y="81"/>
                      <a:pt x="341" y="76"/>
                      <a:pt x="329" y="76"/>
                    </a:cubicBezTo>
                    <a:cubicBezTo>
                      <a:pt x="322" y="75"/>
                      <a:pt x="316" y="75"/>
                      <a:pt x="309" y="76"/>
                    </a:cubicBezTo>
                    <a:cubicBezTo>
                      <a:pt x="304" y="76"/>
                      <a:pt x="303" y="74"/>
                      <a:pt x="302" y="69"/>
                    </a:cubicBezTo>
                    <a:cubicBezTo>
                      <a:pt x="300" y="48"/>
                      <a:pt x="290" y="31"/>
                      <a:pt x="273" y="18"/>
                    </a:cubicBezTo>
                    <a:cubicBezTo>
                      <a:pt x="269" y="15"/>
                      <a:pt x="265" y="13"/>
                      <a:pt x="261" y="10"/>
                    </a:cubicBezTo>
                    <a:cubicBezTo>
                      <a:pt x="261" y="10"/>
                      <a:pt x="261" y="10"/>
                      <a:pt x="261" y="10"/>
                    </a:cubicBezTo>
                    <a:cubicBezTo>
                      <a:pt x="259" y="9"/>
                      <a:pt x="257" y="8"/>
                      <a:pt x="255" y="8"/>
                    </a:cubicBezTo>
                    <a:cubicBezTo>
                      <a:pt x="249" y="5"/>
                      <a:pt x="242" y="3"/>
                      <a:pt x="234" y="2"/>
                    </a:cubicBezTo>
                    <a:cubicBezTo>
                      <a:pt x="233" y="2"/>
                      <a:pt x="232" y="2"/>
                      <a:pt x="231" y="2"/>
                    </a:cubicBezTo>
                    <a:cubicBezTo>
                      <a:pt x="231" y="2"/>
                      <a:pt x="231" y="2"/>
                      <a:pt x="231" y="2"/>
                    </a:cubicBezTo>
                    <a:cubicBezTo>
                      <a:pt x="212" y="0"/>
                      <a:pt x="194" y="6"/>
                      <a:pt x="179" y="18"/>
                    </a:cubicBezTo>
                    <a:cubicBezTo>
                      <a:pt x="162" y="31"/>
                      <a:pt x="152" y="48"/>
                      <a:pt x="150" y="69"/>
                    </a:cubicBezTo>
                    <a:cubicBezTo>
                      <a:pt x="149" y="74"/>
                      <a:pt x="148" y="76"/>
                      <a:pt x="143" y="75"/>
                    </a:cubicBezTo>
                    <a:cubicBezTo>
                      <a:pt x="136" y="75"/>
                      <a:pt x="129" y="75"/>
                      <a:pt x="123" y="75"/>
                    </a:cubicBezTo>
                    <a:cubicBezTo>
                      <a:pt x="111" y="75"/>
                      <a:pt x="105" y="81"/>
                      <a:pt x="105" y="93"/>
                    </a:cubicBezTo>
                    <a:cubicBezTo>
                      <a:pt x="105" y="100"/>
                      <a:pt x="105" y="107"/>
                      <a:pt x="105" y="114"/>
                    </a:cubicBezTo>
                    <a:cubicBezTo>
                      <a:pt x="105" y="120"/>
                      <a:pt x="105" y="120"/>
                      <a:pt x="98" y="120"/>
                    </a:cubicBezTo>
                    <a:cubicBezTo>
                      <a:pt x="72" y="120"/>
                      <a:pt x="45" y="121"/>
                      <a:pt x="18" y="120"/>
                    </a:cubicBezTo>
                    <a:cubicBezTo>
                      <a:pt x="7" y="120"/>
                      <a:pt x="0" y="127"/>
                      <a:pt x="0" y="139"/>
                    </a:cubicBezTo>
                    <a:cubicBezTo>
                      <a:pt x="0" y="216"/>
                      <a:pt x="0" y="293"/>
                      <a:pt x="0" y="371"/>
                    </a:cubicBezTo>
                    <a:cubicBezTo>
                      <a:pt x="0" y="448"/>
                      <a:pt x="0" y="526"/>
                      <a:pt x="0" y="603"/>
                    </a:cubicBezTo>
                    <a:cubicBezTo>
                      <a:pt x="0" y="604"/>
                      <a:pt x="0" y="605"/>
                      <a:pt x="0" y="606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1" y="609"/>
                      <a:pt x="1" y="610"/>
                      <a:pt x="1" y="611"/>
                    </a:cubicBezTo>
                    <a:cubicBezTo>
                      <a:pt x="4" y="619"/>
                      <a:pt x="11" y="621"/>
                      <a:pt x="19" y="621"/>
                    </a:cubicBezTo>
                    <a:cubicBezTo>
                      <a:pt x="78" y="621"/>
                      <a:pt x="138" y="621"/>
                      <a:pt x="197" y="621"/>
                    </a:cubicBezTo>
                    <a:cubicBezTo>
                      <a:pt x="201" y="621"/>
                      <a:pt x="203" y="622"/>
                      <a:pt x="206" y="625"/>
                    </a:cubicBezTo>
                    <a:cubicBezTo>
                      <a:pt x="216" y="636"/>
                      <a:pt x="226" y="647"/>
                      <a:pt x="237" y="657"/>
                    </a:cubicBezTo>
                    <a:cubicBezTo>
                      <a:pt x="261" y="677"/>
                      <a:pt x="290" y="689"/>
                      <a:pt x="321" y="695"/>
                    </a:cubicBezTo>
                    <a:cubicBezTo>
                      <a:pt x="350" y="700"/>
                      <a:pt x="378" y="698"/>
                      <a:pt x="406" y="690"/>
                    </a:cubicBezTo>
                    <a:cubicBezTo>
                      <a:pt x="433" y="682"/>
                      <a:pt x="457" y="669"/>
                      <a:pt x="478" y="651"/>
                    </a:cubicBezTo>
                    <a:cubicBezTo>
                      <a:pt x="511" y="621"/>
                      <a:pt x="532" y="584"/>
                      <a:pt x="539" y="540"/>
                    </a:cubicBezTo>
                    <a:cubicBezTo>
                      <a:pt x="543" y="518"/>
                      <a:pt x="542" y="495"/>
                      <a:pt x="538" y="473"/>
                    </a:cubicBezTo>
                    <a:close/>
                    <a:moveTo>
                      <a:pt x="197" y="44"/>
                    </a:moveTo>
                    <a:cubicBezTo>
                      <a:pt x="202" y="40"/>
                      <a:pt x="209" y="36"/>
                      <a:pt x="215" y="35"/>
                    </a:cubicBezTo>
                    <a:cubicBezTo>
                      <a:pt x="215" y="35"/>
                      <a:pt x="215" y="35"/>
                      <a:pt x="215" y="35"/>
                    </a:cubicBezTo>
                    <a:cubicBezTo>
                      <a:pt x="229" y="32"/>
                      <a:pt x="244" y="35"/>
                      <a:pt x="255" y="45"/>
                    </a:cubicBezTo>
                    <a:cubicBezTo>
                      <a:pt x="257" y="46"/>
                      <a:pt x="259" y="48"/>
                      <a:pt x="261" y="50"/>
                    </a:cubicBezTo>
                    <a:cubicBezTo>
                      <a:pt x="261" y="50"/>
                      <a:pt x="261" y="51"/>
                      <a:pt x="261" y="51"/>
                    </a:cubicBezTo>
                    <a:cubicBezTo>
                      <a:pt x="261" y="51"/>
                      <a:pt x="261" y="51"/>
                      <a:pt x="261" y="51"/>
                    </a:cubicBezTo>
                    <a:cubicBezTo>
                      <a:pt x="267" y="57"/>
                      <a:pt x="270" y="65"/>
                      <a:pt x="271" y="76"/>
                    </a:cubicBezTo>
                    <a:cubicBezTo>
                      <a:pt x="268" y="76"/>
                      <a:pt x="212" y="75"/>
                      <a:pt x="188" y="75"/>
                    </a:cubicBezTo>
                    <a:cubicBezTo>
                      <a:pt x="186" y="75"/>
                      <a:pt x="184" y="75"/>
                      <a:pt x="181" y="75"/>
                    </a:cubicBezTo>
                    <a:cubicBezTo>
                      <a:pt x="182" y="62"/>
                      <a:pt x="188" y="52"/>
                      <a:pt x="197" y="44"/>
                    </a:cubicBezTo>
                    <a:close/>
                    <a:moveTo>
                      <a:pt x="137" y="107"/>
                    </a:moveTo>
                    <a:cubicBezTo>
                      <a:pt x="139" y="107"/>
                      <a:pt x="141" y="107"/>
                      <a:pt x="142" y="107"/>
                    </a:cubicBezTo>
                    <a:cubicBezTo>
                      <a:pt x="167" y="107"/>
                      <a:pt x="278" y="108"/>
                      <a:pt x="309" y="108"/>
                    </a:cubicBezTo>
                    <a:cubicBezTo>
                      <a:pt x="311" y="108"/>
                      <a:pt x="313" y="108"/>
                      <a:pt x="315" y="108"/>
                    </a:cubicBezTo>
                    <a:cubicBezTo>
                      <a:pt x="315" y="110"/>
                      <a:pt x="315" y="145"/>
                      <a:pt x="315" y="160"/>
                    </a:cubicBezTo>
                    <a:cubicBezTo>
                      <a:pt x="315" y="165"/>
                      <a:pt x="314" y="166"/>
                      <a:pt x="310" y="166"/>
                    </a:cubicBezTo>
                    <a:cubicBezTo>
                      <a:pt x="293" y="166"/>
                      <a:pt x="261" y="166"/>
                      <a:pt x="261" y="166"/>
                    </a:cubicBezTo>
                    <a:cubicBezTo>
                      <a:pt x="221" y="165"/>
                      <a:pt x="182" y="165"/>
                      <a:pt x="142" y="166"/>
                    </a:cubicBezTo>
                    <a:cubicBezTo>
                      <a:pt x="138" y="166"/>
                      <a:pt x="136" y="165"/>
                      <a:pt x="136" y="160"/>
                    </a:cubicBezTo>
                    <a:cubicBezTo>
                      <a:pt x="137" y="144"/>
                      <a:pt x="137" y="123"/>
                      <a:pt x="137" y="107"/>
                    </a:cubicBezTo>
                    <a:close/>
                    <a:moveTo>
                      <a:pt x="183" y="588"/>
                    </a:moveTo>
                    <a:cubicBezTo>
                      <a:pt x="159" y="589"/>
                      <a:pt x="31" y="587"/>
                      <a:pt x="31" y="587"/>
                    </a:cubicBezTo>
                    <a:cubicBezTo>
                      <a:pt x="31" y="587"/>
                      <a:pt x="32" y="374"/>
                      <a:pt x="32" y="290"/>
                    </a:cubicBezTo>
                    <a:cubicBezTo>
                      <a:pt x="32" y="246"/>
                      <a:pt x="32" y="202"/>
                      <a:pt x="32" y="158"/>
                    </a:cubicBezTo>
                    <a:cubicBezTo>
                      <a:pt x="32" y="154"/>
                      <a:pt x="33" y="152"/>
                      <a:pt x="38" y="152"/>
                    </a:cubicBezTo>
                    <a:cubicBezTo>
                      <a:pt x="58" y="152"/>
                      <a:pt x="79" y="152"/>
                      <a:pt x="99" y="152"/>
                    </a:cubicBezTo>
                    <a:cubicBezTo>
                      <a:pt x="104" y="152"/>
                      <a:pt x="105" y="154"/>
                      <a:pt x="105" y="158"/>
                    </a:cubicBezTo>
                    <a:cubicBezTo>
                      <a:pt x="105" y="165"/>
                      <a:pt x="105" y="173"/>
                      <a:pt x="105" y="180"/>
                    </a:cubicBezTo>
                    <a:cubicBezTo>
                      <a:pt x="105" y="190"/>
                      <a:pt x="113" y="197"/>
                      <a:pt x="123" y="197"/>
                    </a:cubicBezTo>
                    <a:cubicBezTo>
                      <a:pt x="154" y="197"/>
                      <a:pt x="184" y="197"/>
                      <a:pt x="215" y="197"/>
                    </a:cubicBezTo>
                    <a:cubicBezTo>
                      <a:pt x="215" y="197"/>
                      <a:pt x="291" y="197"/>
                      <a:pt x="329" y="197"/>
                    </a:cubicBezTo>
                    <a:cubicBezTo>
                      <a:pt x="339" y="197"/>
                      <a:pt x="347" y="191"/>
                      <a:pt x="347" y="180"/>
                    </a:cubicBezTo>
                    <a:cubicBezTo>
                      <a:pt x="347" y="173"/>
                      <a:pt x="347" y="165"/>
                      <a:pt x="347" y="158"/>
                    </a:cubicBezTo>
                    <a:cubicBezTo>
                      <a:pt x="347" y="154"/>
                      <a:pt x="348" y="152"/>
                      <a:pt x="352" y="152"/>
                    </a:cubicBezTo>
                    <a:cubicBezTo>
                      <a:pt x="362" y="152"/>
                      <a:pt x="382" y="152"/>
                      <a:pt x="382" y="152"/>
                    </a:cubicBezTo>
                    <a:cubicBezTo>
                      <a:pt x="393" y="152"/>
                      <a:pt x="404" y="152"/>
                      <a:pt x="416" y="152"/>
                    </a:cubicBezTo>
                    <a:cubicBezTo>
                      <a:pt x="419" y="152"/>
                      <a:pt x="420" y="153"/>
                      <a:pt x="420" y="157"/>
                    </a:cubicBezTo>
                    <a:cubicBezTo>
                      <a:pt x="420" y="168"/>
                      <a:pt x="420" y="179"/>
                      <a:pt x="420" y="190"/>
                    </a:cubicBezTo>
                    <a:cubicBezTo>
                      <a:pt x="420" y="235"/>
                      <a:pt x="420" y="281"/>
                      <a:pt x="420" y="327"/>
                    </a:cubicBezTo>
                    <a:cubicBezTo>
                      <a:pt x="420" y="329"/>
                      <a:pt x="420" y="331"/>
                      <a:pt x="420" y="334"/>
                    </a:cubicBezTo>
                    <a:cubicBezTo>
                      <a:pt x="414" y="332"/>
                      <a:pt x="409" y="331"/>
                      <a:pt x="404" y="329"/>
                    </a:cubicBezTo>
                    <a:cubicBezTo>
                      <a:pt x="378" y="321"/>
                      <a:pt x="351" y="321"/>
                      <a:pt x="324" y="324"/>
                    </a:cubicBezTo>
                    <a:cubicBezTo>
                      <a:pt x="308" y="327"/>
                      <a:pt x="292" y="332"/>
                      <a:pt x="276" y="339"/>
                    </a:cubicBezTo>
                    <a:cubicBezTo>
                      <a:pt x="275" y="339"/>
                      <a:pt x="261" y="346"/>
                      <a:pt x="261" y="346"/>
                    </a:cubicBezTo>
                    <a:cubicBezTo>
                      <a:pt x="220" y="371"/>
                      <a:pt x="190" y="406"/>
                      <a:pt x="175" y="452"/>
                    </a:cubicBezTo>
                    <a:cubicBezTo>
                      <a:pt x="160" y="498"/>
                      <a:pt x="164" y="544"/>
                      <a:pt x="183" y="588"/>
                    </a:cubicBezTo>
                    <a:close/>
                    <a:moveTo>
                      <a:pt x="507" y="536"/>
                    </a:moveTo>
                    <a:cubicBezTo>
                      <a:pt x="501" y="572"/>
                      <a:pt x="484" y="603"/>
                      <a:pt x="456" y="627"/>
                    </a:cubicBezTo>
                    <a:cubicBezTo>
                      <a:pt x="437" y="644"/>
                      <a:pt x="415" y="655"/>
                      <a:pt x="391" y="661"/>
                    </a:cubicBezTo>
                    <a:cubicBezTo>
                      <a:pt x="376" y="665"/>
                      <a:pt x="361" y="666"/>
                      <a:pt x="346" y="666"/>
                    </a:cubicBezTo>
                    <a:cubicBezTo>
                      <a:pt x="324" y="665"/>
                      <a:pt x="302" y="659"/>
                      <a:pt x="282" y="648"/>
                    </a:cubicBezTo>
                    <a:cubicBezTo>
                      <a:pt x="280" y="647"/>
                      <a:pt x="270" y="641"/>
                      <a:pt x="268" y="640"/>
                    </a:cubicBezTo>
                    <a:cubicBezTo>
                      <a:pt x="242" y="623"/>
                      <a:pt x="224" y="600"/>
                      <a:pt x="211" y="572"/>
                    </a:cubicBezTo>
                    <a:cubicBezTo>
                      <a:pt x="198" y="544"/>
                      <a:pt x="195" y="514"/>
                      <a:pt x="200" y="484"/>
                    </a:cubicBezTo>
                    <a:cubicBezTo>
                      <a:pt x="209" y="435"/>
                      <a:pt x="235" y="398"/>
                      <a:pt x="278" y="374"/>
                    </a:cubicBezTo>
                    <a:cubicBezTo>
                      <a:pt x="304" y="359"/>
                      <a:pt x="331" y="352"/>
                      <a:pt x="360" y="354"/>
                    </a:cubicBezTo>
                    <a:cubicBezTo>
                      <a:pt x="411" y="357"/>
                      <a:pt x="452" y="379"/>
                      <a:pt x="481" y="421"/>
                    </a:cubicBezTo>
                    <a:cubicBezTo>
                      <a:pt x="493" y="437"/>
                      <a:pt x="501" y="455"/>
                      <a:pt x="506" y="475"/>
                    </a:cubicBezTo>
                    <a:cubicBezTo>
                      <a:pt x="510" y="495"/>
                      <a:pt x="511" y="515"/>
                      <a:pt x="507" y="5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xmlns="" id="{397B2A84-152D-485B-A0D4-C2A77FCC7E84}"/>
                </a:ext>
              </a:extLst>
            </p:cNvPr>
            <p:cNvCxnSpPr/>
            <p:nvPr/>
          </p:nvCxnSpPr>
          <p:spPr>
            <a:xfrm>
              <a:off x="2489200" y="2743200"/>
              <a:ext cx="185928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xmlns="" id="{1DC127E8-902E-4799-A61E-453474FC8BCF}"/>
                </a:ext>
              </a:extLst>
            </p:cNvPr>
            <p:cNvCxnSpPr/>
            <p:nvPr/>
          </p:nvCxnSpPr>
          <p:spPr>
            <a:xfrm>
              <a:off x="2489200" y="3063240"/>
              <a:ext cx="185928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xmlns="" id="{562C799C-299B-4556-8B46-2EC821C6B09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383280"/>
              <a:ext cx="85344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xmlns="" id="{BA1BD135-521E-40F3-A9E4-90DA688CA6C5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693160"/>
              <a:ext cx="63500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xmlns="" id="{A3B18BA5-0ECD-4F00-9B53-AB2107864625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013200"/>
              <a:ext cx="47752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DB205C68-0BF4-48FA-983F-8A92820A1A58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333240"/>
              <a:ext cx="42672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xmlns="" id="{30427697-199B-4EE2-89C1-C7B062196C7F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638040"/>
              <a:ext cx="42672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01268DCA-023F-40F7-AA97-C5A132AD0BFC}"/>
              </a:ext>
            </a:extLst>
          </p:cNvPr>
          <p:cNvSpPr txBox="1"/>
          <p:nvPr/>
        </p:nvSpPr>
        <p:spPr>
          <a:xfrm>
            <a:off x="754156" y="2213555"/>
            <a:ext cx="26470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dirty="0" smtClean="0">
                <a:latin typeface="Noto Sans" panose="020B0502040504020204" pitchFamily="34"/>
              </a:rPr>
              <a:t>Выплаты по общежития в период ДОТ по проектной мощности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59358F6F-5E1E-4731-9FF8-EEAFA716A6F4}"/>
              </a:ext>
            </a:extLst>
          </p:cNvPr>
          <p:cNvSpPr txBox="1"/>
          <p:nvPr/>
        </p:nvSpPr>
        <p:spPr>
          <a:xfrm>
            <a:off x="754156" y="1774467"/>
            <a:ext cx="19885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5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upgrade </a:t>
            </a:r>
            <a:r>
              <a:rPr lang="en-US" sz="2500" b="1" dirty="0">
                <a:solidFill>
                  <a:srgbClr val="CB1B4A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#1</a:t>
            </a:r>
            <a:r>
              <a:rPr lang="en-US" sz="25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15FB8C84-6348-4823-8F89-528B734197B1}"/>
              </a:ext>
            </a:extLst>
          </p:cNvPr>
          <p:cNvSpPr txBox="1"/>
          <p:nvPr/>
        </p:nvSpPr>
        <p:spPr>
          <a:xfrm>
            <a:off x="754156" y="3801055"/>
            <a:ext cx="25335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Увеличение норматива</a:t>
            </a:r>
            <a:r>
              <a:rPr kumimoji="0" lang="ru-RU" sz="15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 по реконструкции на 40% для общежитий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4BB434A4-CF0F-427D-9A0A-C136B551BC24}"/>
              </a:ext>
            </a:extLst>
          </p:cNvPr>
          <p:cNvSpPr txBox="1"/>
          <p:nvPr/>
        </p:nvSpPr>
        <p:spPr>
          <a:xfrm>
            <a:off x="754156" y="3361967"/>
            <a:ext cx="19885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5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upgrade </a:t>
            </a:r>
            <a:r>
              <a:rPr lang="en-US" sz="2500" b="1" dirty="0" smtClean="0">
                <a:solidFill>
                  <a:srgbClr val="CB1B4A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#2 </a:t>
            </a:r>
            <a:endParaRPr lang="en-GB" sz="2500" b="1" dirty="0">
              <a:solidFill>
                <a:srgbClr val="CB1B4A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492C39A2-1B6B-4866-9469-05E68261DC5F}"/>
              </a:ext>
            </a:extLst>
          </p:cNvPr>
          <p:cNvSpPr txBox="1"/>
          <p:nvPr/>
        </p:nvSpPr>
        <p:spPr>
          <a:xfrm>
            <a:off x="8793256" y="2213555"/>
            <a:ext cx="270938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500" dirty="0">
                <a:latin typeface="Open Sans" panose="020B0606030504020204" pitchFamily="34" charset="0"/>
              </a:rPr>
              <a:t>Внедрение программного ГЧП для строительства частных школ и </a:t>
            </a:r>
            <a:r>
              <a:rPr lang="ru-RU" sz="1500" dirty="0" smtClean="0">
                <a:latin typeface="Open Sans" panose="020B0606030504020204" pitchFamily="34" charset="0"/>
              </a:rPr>
              <a:t>общежитий</a:t>
            </a:r>
            <a:endParaRPr lang="en-GB" sz="15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BD9BF24D-B42B-4DE7-A772-F2EA1F2014CA}"/>
              </a:ext>
            </a:extLst>
          </p:cNvPr>
          <p:cNvSpPr txBox="1"/>
          <p:nvPr/>
        </p:nvSpPr>
        <p:spPr>
          <a:xfrm>
            <a:off x="8793256" y="1774467"/>
            <a:ext cx="19885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5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upgrade </a:t>
            </a:r>
            <a:r>
              <a:rPr lang="en-US" sz="2500" b="1" dirty="0" smtClean="0">
                <a:solidFill>
                  <a:srgbClr val="CB1B4A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#3</a:t>
            </a:r>
            <a:r>
              <a:rPr lang="en-US" sz="25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endParaRPr lang="en-GB" sz="25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2A1A51DB-D2C0-459E-8818-CBAE1941ED53}"/>
              </a:ext>
            </a:extLst>
          </p:cNvPr>
          <p:cNvSpPr txBox="1"/>
          <p:nvPr/>
        </p:nvSpPr>
        <p:spPr>
          <a:xfrm>
            <a:off x="8793256" y="3801055"/>
            <a:ext cx="25335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dirty="0" smtClean="0">
                <a:latin typeface="Open Sans" panose="020B0606030504020204" pitchFamily="34" charset="0"/>
              </a:rPr>
              <a:t>Расширение пакета типовых проектов по школам и общежитиям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845895A3-17F3-46EA-ABD1-A2330AAC7E3D}"/>
              </a:ext>
            </a:extLst>
          </p:cNvPr>
          <p:cNvSpPr txBox="1"/>
          <p:nvPr/>
        </p:nvSpPr>
        <p:spPr>
          <a:xfrm>
            <a:off x="8793256" y="3361967"/>
            <a:ext cx="19885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5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upgrade </a:t>
            </a:r>
            <a:r>
              <a:rPr lang="en-US" sz="2500" b="1" dirty="0" smtClean="0">
                <a:solidFill>
                  <a:srgbClr val="CB1B4A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#4 </a:t>
            </a:r>
            <a:endParaRPr lang="en-GB" sz="2500" b="1" dirty="0">
              <a:solidFill>
                <a:srgbClr val="CB1B4A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lvl="0" algn="just">
              <a:defRPr/>
            </a:pPr>
            <a:endParaRPr kumimoji="0" lang="en-GB" sz="2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65D56BF-A2B7-4B44-A08A-1818578F5FEC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предложения находятся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#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1-3 на этапе обсуждения</a:t>
            </a:r>
            <a:endParaRPr lang="en-GB" dirty="0">
              <a:solidFill>
                <a:schemeClr val="bg1">
                  <a:lumMod val="65000"/>
                </a:schemeClr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692658" y="6233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Noto Sans"/>
              </a:rPr>
              <a:t>9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24001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14269</TotalTime>
  <Words>501</Words>
  <Application>Microsoft Office PowerPoint</Application>
  <PresentationFormat>Произвольный</PresentationFormat>
  <Paragraphs>117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Бржан Нуржанович Алимжанов</cp:lastModifiedBy>
  <cp:revision>1057</cp:revision>
  <dcterms:created xsi:type="dcterms:W3CDTF">2017-12-05T16:25:52Z</dcterms:created>
  <dcterms:modified xsi:type="dcterms:W3CDTF">2020-10-15T09:38:20Z</dcterms:modified>
</cp:coreProperties>
</file>